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62" r:id="rId3"/>
    <p:sldId id="303" r:id="rId4"/>
    <p:sldId id="304" r:id="rId5"/>
    <p:sldId id="305" r:id="rId6"/>
    <p:sldId id="264" r:id="rId7"/>
    <p:sldId id="307" r:id="rId8"/>
    <p:sldId id="270" r:id="rId9"/>
    <p:sldId id="306" r:id="rId10"/>
    <p:sldId id="310" r:id="rId11"/>
    <p:sldId id="325" r:id="rId12"/>
    <p:sldId id="318" r:id="rId13"/>
    <p:sldId id="328" r:id="rId14"/>
    <p:sldId id="320" r:id="rId15"/>
    <p:sldId id="326" r:id="rId16"/>
    <p:sldId id="327" r:id="rId17"/>
    <p:sldId id="311" r:id="rId18"/>
    <p:sldId id="321" r:id="rId19"/>
    <p:sldId id="322" r:id="rId20"/>
    <p:sldId id="323" r:id="rId21"/>
    <p:sldId id="324" r:id="rId22"/>
    <p:sldId id="331" r:id="rId23"/>
    <p:sldId id="329" r:id="rId24"/>
    <p:sldId id="330" r:id="rId25"/>
    <p:sldId id="339" r:id="rId26"/>
    <p:sldId id="315" r:id="rId27"/>
    <p:sldId id="312" r:id="rId28"/>
    <p:sldId id="314" r:id="rId29"/>
    <p:sldId id="316" r:id="rId30"/>
    <p:sldId id="308" r:id="rId31"/>
    <p:sldId id="313" r:id="rId32"/>
    <p:sldId id="332" r:id="rId33"/>
    <p:sldId id="334" r:id="rId34"/>
    <p:sldId id="336" r:id="rId35"/>
    <p:sldId id="338" r:id="rId36"/>
    <p:sldId id="333" r:id="rId37"/>
    <p:sldId id="309" r:id="rId38"/>
    <p:sldId id="335" r:id="rId39"/>
    <p:sldId id="260" r:id="rId40"/>
  </p:sldIdLst>
  <p:sldSz cx="12192000" cy="6858000"/>
  <p:notesSz cx="6858000" cy="9144000"/>
  <p:embeddedFontLst>
    <p:embeddedFont>
      <p:font typeface="맑은 고딕" panose="020B0503020000020004" pitchFamily="34" charset="-127"/>
      <p:regular r:id="rId43"/>
      <p:bold r:id="rId44"/>
    </p:embeddedFont>
    <p:embeddedFont>
      <p:font typeface="D2Coding" panose="020B0609020101020101" pitchFamily="49" charset="-127"/>
      <p:regular r:id="rId45"/>
      <p:bold r:id="rId46"/>
    </p:embeddedFont>
    <p:embeddedFont>
      <p:font typeface="NanumGothic" panose="020D0604000000000000" pitchFamily="34" charset="-127"/>
      <p:regular r:id="rId47"/>
      <p:bold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FF665E2-6941-4EA1-8649-FF6245B58497}">
          <p14:sldIdLst>
            <p14:sldId id="256"/>
            <p14:sldId id="262"/>
            <p14:sldId id="303"/>
            <p14:sldId id="304"/>
            <p14:sldId id="305"/>
            <p14:sldId id="264"/>
            <p14:sldId id="307"/>
            <p14:sldId id="270"/>
          </p14:sldIdLst>
        </p14:section>
        <p14:section name="Interface, What/Why/How" id="{369A38A8-C63E-4024-A175-FFBC5421CE3C}">
          <p14:sldIdLst>
            <p14:sldId id="306"/>
            <p14:sldId id="310"/>
            <p14:sldId id="325"/>
            <p14:sldId id="318"/>
            <p14:sldId id="328"/>
            <p14:sldId id="320"/>
            <p14:sldId id="326"/>
            <p14:sldId id="327"/>
            <p14:sldId id="311"/>
            <p14:sldId id="321"/>
            <p14:sldId id="322"/>
            <p14:sldId id="323"/>
            <p14:sldId id="324"/>
            <p14:sldId id="331"/>
            <p14:sldId id="329"/>
            <p14:sldId id="330"/>
            <p14:sldId id="339"/>
            <p14:sldId id="315"/>
            <p14:sldId id="312"/>
            <p14:sldId id="314"/>
            <p14:sldId id="316"/>
          </p14:sldIdLst>
        </p14:section>
        <p14:section name="Interface Segregation" id="{39936BD2-FC0D-4085-BC8B-B016E479F5F4}">
          <p14:sldIdLst>
            <p14:sldId id="308"/>
            <p14:sldId id="313"/>
            <p14:sldId id="332"/>
            <p14:sldId id="334"/>
            <p14:sldId id="336"/>
            <p14:sldId id="338"/>
            <p14:sldId id="333"/>
            <p14:sldId id="309"/>
          </p14:sldIdLst>
        </p14:section>
        <p14:section name="Conclusion" id="{4691257A-FB77-4C30-8690-DE471F6330C4}">
          <p14:sldIdLst>
            <p14:sldId id="335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2359"/>
    <a:srgbClr val="252526"/>
    <a:srgbClr val="007ACC"/>
    <a:srgbClr val="6821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4" autoAdjust="0"/>
    <p:restoredTop sz="75769" autoAdjust="0"/>
  </p:normalViewPr>
  <p:slideViewPr>
    <p:cSldViewPr snapToGrid="0">
      <p:cViewPr varScale="1">
        <p:scale>
          <a:sx n="65" d="100"/>
          <a:sy n="65" d="100"/>
        </p:scale>
        <p:origin x="444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06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BD212-AA7D-4887-BDBE-C8634B49FCF7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58619-1AEC-4DCF-AB47-EFF584B1E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54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EADA7-78E1-4FDB-9368-8EB6995EFCC0}" type="datetimeFigureOut">
              <a:rPr lang="en-US" smtClean="0"/>
              <a:t>9/9/2016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D2F6F-6F93-4678-921F-77810497FA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2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여러분</a:t>
            </a:r>
            <a:r>
              <a:rPr lang="en-US" altLang="ko-KR" baseline="0" dirty="0"/>
              <a:t> :)</a:t>
            </a:r>
            <a:endParaRPr lang="en-US" altLang="ko-KR" dirty="0"/>
          </a:p>
          <a:p>
            <a:r>
              <a:rPr lang="ko-KR" altLang="en-US" dirty="0"/>
              <a:t>디자인 패턴 스터디</a:t>
            </a:r>
            <a:r>
              <a:rPr lang="en-US" altLang="ko-KR" dirty="0"/>
              <a:t>, 4</a:t>
            </a:r>
            <a:r>
              <a:rPr lang="ko-KR" altLang="en-US" dirty="0"/>
              <a:t>주차 </a:t>
            </a:r>
            <a:r>
              <a:rPr lang="en-US" altLang="ko-KR" dirty="0"/>
              <a:t>(</a:t>
            </a:r>
            <a:r>
              <a:rPr lang="ko-KR" altLang="en-US" dirty="0"/>
              <a:t>예비</a:t>
            </a:r>
            <a:r>
              <a:rPr lang="en-US" altLang="ko-KR" dirty="0"/>
              <a:t>)</a:t>
            </a:r>
            <a:r>
              <a:rPr lang="ko-KR" altLang="en-US" dirty="0"/>
              <a:t>발표</a:t>
            </a:r>
            <a:endParaRPr lang="en-US" altLang="ko-KR" dirty="0"/>
          </a:p>
          <a:p>
            <a:r>
              <a:rPr lang="en-US" dirty="0"/>
              <a:t>C++ Korea</a:t>
            </a:r>
            <a:r>
              <a:rPr lang="ko-KR" altLang="en-US" dirty="0"/>
              <a:t>의 </a:t>
            </a:r>
            <a:r>
              <a:rPr lang="ko-KR" altLang="en-US" baseline="0" dirty="0"/>
              <a:t> 박동하 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29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그림은 최 동민 님이 사용하셨던 것을 그대로</a:t>
            </a:r>
            <a:r>
              <a:rPr lang="en-US" altLang="ko-KR" dirty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89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02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요구를 충족시키는 가장 좋은 방법이 무엇이 있을까요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6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바로 컴파일러에게 맡기는 것이죠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코드를 작성하고</a:t>
            </a:r>
            <a:r>
              <a:rPr lang="en-US" altLang="ko-KR" dirty="0"/>
              <a:t>, </a:t>
            </a:r>
            <a:r>
              <a:rPr lang="ko-KR" altLang="en-US" dirty="0"/>
              <a:t>변경하는 일은 컴파일러 담당이니까요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상속과 가상함수</a:t>
            </a:r>
            <a:r>
              <a:rPr lang="ko-KR" altLang="en-US" baseline="0" dirty="0"/>
              <a:t> 시스템은 결국 이를 위한 도구라고 할 수 있습니다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30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Java,</a:t>
            </a:r>
            <a:r>
              <a:rPr lang="en-US" baseline="0" dirty="0"/>
              <a:t> C#</a:t>
            </a:r>
            <a:r>
              <a:rPr lang="ko-KR" altLang="en-US" baseline="0" dirty="0"/>
              <a:t>을 쓰다 보면 느끼는 점이지만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모든 곳에 인터페이스가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모든 곳에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그런데 그게 그렇게 많이 필요한 걸까요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왜 쓰는 걸까요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잠깐</a:t>
            </a:r>
            <a:r>
              <a:rPr lang="en-US" altLang="ko-KR" baseline="0" dirty="0"/>
              <a:t>, </a:t>
            </a:r>
            <a:r>
              <a:rPr lang="ko-KR" altLang="en-US" baseline="0" dirty="0"/>
              <a:t>컴파일러도 있고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템플릿도 있고 </a:t>
            </a:r>
            <a:r>
              <a:rPr lang="en-US" altLang="ko-KR" baseline="0" dirty="0"/>
              <a:t>Duck Typing</a:t>
            </a:r>
            <a:r>
              <a:rPr lang="ko-KR" altLang="en-US" baseline="0" dirty="0"/>
              <a:t>되는데</a:t>
            </a:r>
            <a:r>
              <a:rPr lang="en-US" altLang="ko-KR" baseline="0" dirty="0"/>
              <a:t>? </a:t>
            </a:r>
          </a:p>
          <a:p>
            <a:r>
              <a:rPr lang="ko-KR" altLang="en-US" baseline="0" dirty="0"/>
              <a:t>아시겠지만</a:t>
            </a:r>
            <a:r>
              <a:rPr lang="en-US" altLang="ko-KR" baseline="0" dirty="0"/>
              <a:t>, C++ </a:t>
            </a:r>
            <a:r>
              <a:rPr lang="ko-KR" altLang="en-US" baseline="0" dirty="0"/>
              <a:t>컴파일러는 가장 똑똑한 컴파일러라고 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39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프로그래밍 방법론에 깔린 생각은 이런 것이죠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컴파일러가 많은 부분을 처리해주긴 하지만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타입 추론</a:t>
            </a:r>
            <a:r>
              <a:rPr lang="en-US" altLang="ko-KR" dirty="0"/>
              <a:t>, </a:t>
            </a:r>
            <a:r>
              <a:rPr lang="ko-KR" altLang="en-US" dirty="0"/>
              <a:t>인자 결정</a:t>
            </a:r>
            <a:r>
              <a:rPr lang="en-US" altLang="ko-KR" dirty="0"/>
              <a:t>, </a:t>
            </a:r>
            <a:r>
              <a:rPr lang="ko-KR" altLang="en-US" dirty="0"/>
              <a:t>코드 생성</a:t>
            </a:r>
            <a:r>
              <a:rPr lang="ko-KR" altLang="en-US" baseline="0" dirty="0"/>
              <a:t> 방식</a:t>
            </a:r>
            <a:r>
              <a:rPr lang="en-US" altLang="ko-KR" baseline="0" dirty="0"/>
              <a:t>, </a:t>
            </a:r>
            <a:r>
              <a:rPr lang="ko-KR" altLang="en-US" dirty="0"/>
              <a:t>최적화</a:t>
            </a:r>
            <a:r>
              <a:rPr lang="en-US" altLang="ko-KR" dirty="0"/>
              <a:t>, </a:t>
            </a:r>
            <a:r>
              <a:rPr lang="ko-KR" altLang="en-US" dirty="0"/>
              <a:t>프로그래머가 이런 것들을 충분히 이해하고 있다라는 것이죠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761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전혀 반갑지 않군요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795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46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906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뭐</a:t>
            </a:r>
            <a:r>
              <a:rPr lang="en-US" altLang="ko-KR" dirty="0"/>
              <a:t>, </a:t>
            </a:r>
            <a:r>
              <a:rPr lang="ko-KR" altLang="en-US" dirty="0"/>
              <a:t>다 아시겠지만 한번 간단한 인터페이스를 몇개 만들어 볼까요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23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이번에도 참고자료는 </a:t>
            </a:r>
            <a:r>
              <a:rPr lang="en-US" altLang="ko-KR" dirty="0"/>
              <a:t>Adaptive</a:t>
            </a:r>
            <a:r>
              <a:rPr lang="en-US" altLang="ko-KR" baseline="0" dirty="0"/>
              <a:t> Code via C#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이외에도 영상을 좀 참고했는데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링크는 뒤쪽에 있습니다 </a:t>
            </a:r>
            <a:r>
              <a:rPr lang="en-US" altLang="ko-KR" baseline="0" dirty="0">
                <a:sym typeface="Wingdings" panose="05000000000000000000" pitchFamily="2" charset="2"/>
              </a:rPr>
              <a:t>:D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도서관</a:t>
            </a:r>
            <a:r>
              <a:rPr lang="en-US" altLang="ko-KR" baseline="0" dirty="0"/>
              <a:t>/</a:t>
            </a:r>
            <a:r>
              <a:rPr lang="ko-KR" altLang="en-US" baseline="0" dirty="0"/>
              <a:t>지인들에게 빌려서 두 번 보세요 여러분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45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222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269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코드가 가져오는 효과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인터페이스 분리가 가져오는 효과는 바로 이것입니다</a:t>
            </a:r>
            <a:r>
              <a:rPr lang="en-US" altLang="ko-KR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70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제대로 사용하기 쉽고</a:t>
            </a:r>
            <a:r>
              <a:rPr lang="en-US" altLang="ko-KR" dirty="0"/>
              <a:t>, </a:t>
            </a:r>
            <a:r>
              <a:rPr lang="ko-KR" altLang="en-US" dirty="0"/>
              <a:t>잘못 사용하기 어려운 설계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때로는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코드의 안정성이나 단순함이 퍼포먼스만큼</a:t>
            </a:r>
            <a:r>
              <a:rPr lang="en-US" altLang="ko-KR" baseline="0" dirty="0"/>
              <a:t>, </a:t>
            </a:r>
            <a:r>
              <a:rPr lang="ko-KR" altLang="en-US" baseline="0" dirty="0"/>
              <a:t>혹은 더 필요한 때가 있다는 것이죠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58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057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인터페이스에 대한 </a:t>
            </a:r>
            <a:r>
              <a:rPr lang="en-US" altLang="ko-KR" dirty="0"/>
              <a:t>4</a:t>
            </a:r>
            <a:r>
              <a:rPr lang="ko-KR" altLang="en-US" dirty="0"/>
              <a:t>가지 고민들을 짚어봤습니다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08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지난번 내용은 </a:t>
            </a:r>
            <a:r>
              <a:rPr lang="en-US" altLang="ko-KR" dirty="0"/>
              <a:t>Liskov Substitution</a:t>
            </a:r>
            <a:r>
              <a:rPr lang="en-US" altLang="ko-KR" baseline="0" dirty="0"/>
              <a:t> Principle</a:t>
            </a:r>
            <a:r>
              <a:rPr lang="ko-KR" altLang="en-US" baseline="0" dirty="0"/>
              <a:t>이었습니다</a:t>
            </a:r>
            <a:r>
              <a:rPr lang="en-US" altLang="ko-KR" baseline="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334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계약규칙 다시보기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생각보다 구체적인 클라이언트 코드의 기대와 조건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073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가변성 규칙 </a:t>
            </a:r>
            <a:r>
              <a:rPr lang="ko-KR" altLang="en-US" dirty="0" err="1"/>
              <a:t>다시보기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공변성</a:t>
            </a:r>
            <a:r>
              <a:rPr lang="en-US" altLang="ko-KR" dirty="0"/>
              <a:t>/</a:t>
            </a:r>
            <a:r>
              <a:rPr lang="ko-KR" altLang="en-US" dirty="0"/>
              <a:t>반</a:t>
            </a:r>
            <a:r>
              <a:rPr lang="en-US" altLang="ko-KR" dirty="0"/>
              <a:t>-</a:t>
            </a:r>
            <a:r>
              <a:rPr lang="ko-KR" altLang="en-US" dirty="0"/>
              <a:t>공변성 </a:t>
            </a:r>
            <a:r>
              <a:rPr lang="en-US" altLang="ko-KR" dirty="0"/>
              <a:t>: </a:t>
            </a:r>
            <a:r>
              <a:rPr lang="ko-KR" altLang="en-US" dirty="0"/>
              <a:t>프로그래머의 타입정보 전달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예외처리 </a:t>
            </a:r>
            <a:r>
              <a:rPr lang="en-US" altLang="ko-KR" dirty="0"/>
              <a:t>: </a:t>
            </a:r>
            <a:r>
              <a:rPr lang="ko-KR" altLang="en-US" dirty="0"/>
              <a:t>상위타입의 </a:t>
            </a:r>
            <a:r>
              <a:rPr lang="ko-KR" altLang="en-US" dirty="0" err="1"/>
              <a:t>핸들러에</a:t>
            </a:r>
            <a:r>
              <a:rPr lang="ko-KR" altLang="en-US" dirty="0"/>
              <a:t> 맞게 조정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65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오늘의 고민도 똑같습니다</a:t>
            </a:r>
            <a:r>
              <a:rPr lang="en-US" altLang="ko-KR" dirty="0"/>
              <a:t>. </a:t>
            </a:r>
            <a:r>
              <a:rPr lang="ko-KR" altLang="en-US" dirty="0"/>
              <a:t>사실</a:t>
            </a:r>
            <a:r>
              <a:rPr lang="en-US" altLang="ko-KR" dirty="0"/>
              <a:t>, </a:t>
            </a:r>
            <a:r>
              <a:rPr lang="ko-KR" altLang="en-US" dirty="0"/>
              <a:t>크게 바뀐 것이 없죠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36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리스코프 치환 원칙은</a:t>
            </a:r>
            <a:r>
              <a:rPr lang="en-US" altLang="ko-KR" dirty="0"/>
              <a:t>, </a:t>
            </a:r>
            <a:r>
              <a:rPr lang="ko-KR" altLang="en-US" dirty="0"/>
              <a:t>결론적으로 하위타입에 대한 규칙들을 정리한 것이었죠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저희에겐 </a:t>
            </a:r>
            <a:r>
              <a:rPr lang="en-US" altLang="ko-KR" dirty="0"/>
              <a:t>3</a:t>
            </a:r>
            <a:r>
              <a:rPr lang="ko-KR" altLang="en-US" dirty="0"/>
              <a:t>요소 중에서 아직 </a:t>
            </a:r>
            <a:r>
              <a:rPr lang="en-US" altLang="ko-KR" dirty="0"/>
              <a:t>2</a:t>
            </a:r>
            <a:r>
              <a:rPr lang="ko-KR" altLang="en-US" dirty="0"/>
              <a:t>가지 주제가 남아있습니다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73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다행히 리스코프 치환 다음 주제가 바로 인터페이스 분리입니다</a:t>
            </a:r>
            <a:r>
              <a:rPr lang="en-US" altLang="ko-KR" dirty="0"/>
              <a:t>!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우연의 일치는 아니겠죠</a:t>
            </a:r>
            <a:r>
              <a:rPr lang="en-US" altLang="ko-KR" baseline="0" dirty="0"/>
              <a:t>?</a:t>
            </a:r>
          </a:p>
          <a:p>
            <a:r>
              <a:rPr lang="en-US" baseline="0" dirty="0"/>
              <a:t>SOLID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SOLID</a:t>
            </a:r>
            <a:r>
              <a:rPr lang="ko-KR" altLang="en-US" baseline="0" dirty="0"/>
              <a:t>라는 순서로 읽히는 데는 이런 이유가 있는 것 같습니다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163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오늘의 주제</a:t>
            </a:r>
            <a:r>
              <a:rPr lang="en-US" altLang="ko-KR" dirty="0"/>
              <a:t>, [</a:t>
            </a:r>
            <a:r>
              <a:rPr lang="ko-KR" altLang="en-US" dirty="0"/>
              <a:t>인터페이스에 대한 </a:t>
            </a:r>
            <a:r>
              <a:rPr lang="en-US" altLang="ko-KR" dirty="0"/>
              <a:t>4</a:t>
            </a:r>
            <a:r>
              <a:rPr lang="ko-KR" altLang="en-US" dirty="0"/>
              <a:t>가지 고민</a:t>
            </a:r>
            <a:r>
              <a:rPr lang="en-US" altLang="ko-KR" dirty="0"/>
              <a:t>]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68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615353" y="0"/>
            <a:ext cx="6576647" cy="6858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075365" y="1933206"/>
            <a:ext cx="5656622" cy="14957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75365" y="4458834"/>
            <a:ext cx="5656622" cy="117928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ounded Rectangle 18"/>
          <p:cNvSpPr/>
          <p:nvPr userDrawn="1"/>
        </p:nvSpPr>
        <p:spPr>
          <a:xfrm>
            <a:off x="11517287" y="6400800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ounded Rectangle 18"/>
          <p:cNvSpPr/>
          <p:nvPr userDrawn="1"/>
        </p:nvSpPr>
        <p:spPr>
          <a:xfrm>
            <a:off x="6818287" y="5409860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ounded Rectangle 19"/>
          <p:cNvSpPr/>
          <p:nvPr userDrawn="1"/>
        </p:nvSpPr>
        <p:spPr>
          <a:xfrm>
            <a:off x="7631430" y="5318080"/>
            <a:ext cx="548640" cy="54864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ounded Rectangle 20"/>
          <p:cNvSpPr/>
          <p:nvPr userDrawn="1"/>
        </p:nvSpPr>
        <p:spPr>
          <a:xfrm>
            <a:off x="7732687" y="-458901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20"/>
          <p:cNvSpPr/>
          <p:nvPr userDrawn="1"/>
        </p:nvSpPr>
        <p:spPr>
          <a:xfrm>
            <a:off x="9410700" y="2970099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ounded Rectangle 21"/>
          <p:cNvSpPr/>
          <p:nvPr userDrawn="1"/>
        </p:nvSpPr>
        <p:spPr>
          <a:xfrm>
            <a:off x="11077341" y="88079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ounded Rectangle 21"/>
          <p:cNvSpPr/>
          <p:nvPr userDrawn="1"/>
        </p:nvSpPr>
        <p:spPr>
          <a:xfrm>
            <a:off x="6391041" y="165888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27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0" y="421888"/>
            <a:ext cx="3095513" cy="1575878"/>
          </a:xfrm>
        </p:spPr>
        <p:txBody>
          <a:bodyPr anchor="t"/>
          <a:lstStyle>
            <a:lvl1pPr>
              <a:defRPr sz="32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1" y="2361124"/>
            <a:ext cx="3095512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5990" y="2164439"/>
            <a:ext cx="3095513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984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84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rgbClr val="442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1850" y="4595524"/>
            <a:ext cx="10515600" cy="0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3110174" y="1792806"/>
            <a:ext cx="361306" cy="365760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2322487" y="1335606"/>
            <a:ext cx="914400" cy="9144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4586803" y="4703851"/>
            <a:ext cx="548640" cy="548640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950974" y="5544456"/>
            <a:ext cx="914400" cy="917802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013841" y="898883"/>
            <a:ext cx="548640" cy="548640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6248687" y="6299200"/>
            <a:ext cx="1005840" cy="1002123"/>
          </a:xfrm>
          <a:prstGeom prst="roundRect">
            <a:avLst/>
          </a:prstGeom>
          <a:noFill/>
          <a:ln w="34925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688624"/>
            <a:ext cx="10515600" cy="2747369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4703851"/>
            <a:ext cx="10515600" cy="138579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5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Rounded Rectangle 18"/>
          <p:cNvSpPr/>
          <p:nvPr userDrawn="1"/>
        </p:nvSpPr>
        <p:spPr>
          <a:xfrm>
            <a:off x="6495065" y="2312377"/>
            <a:ext cx="543177" cy="577709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ounded Rectangle 18"/>
          <p:cNvSpPr/>
          <p:nvPr userDrawn="1"/>
        </p:nvSpPr>
        <p:spPr>
          <a:xfrm>
            <a:off x="7645392" y="-288855"/>
            <a:ext cx="543177" cy="577709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32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1850" y="2425930"/>
            <a:ext cx="10515600" cy="0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2868874" y="2257626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9129687" y="2440506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3230180" y="5611119"/>
            <a:ext cx="548640" cy="54864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-457200" y="-195944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8346841" y="124416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8346841" y="6261100"/>
            <a:ext cx="1005840" cy="1002123"/>
          </a:xfrm>
          <a:prstGeom prst="roundRect">
            <a:avLst/>
          </a:prstGeom>
          <a:noFill/>
          <a:ln w="3492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593450"/>
            <a:ext cx="10515600" cy="1666282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2564619"/>
            <a:ext cx="10515600" cy="17874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677480" y="4818956"/>
            <a:ext cx="998920" cy="99892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2282825" y="4003723"/>
            <a:ext cx="7613650" cy="14576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2705729" y="1427046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500978" y="681404"/>
            <a:ext cx="967337" cy="928522"/>
          </a:xfrm>
          <a:prstGeom prst="roundRect">
            <a:avLst/>
          </a:prstGeom>
          <a:noFill/>
          <a:ln w="38100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914838" y="6084187"/>
            <a:ext cx="548640" cy="548640"/>
          </a:xfrm>
          <a:prstGeom prst="roundRect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6178550" y="5209336"/>
            <a:ext cx="641350" cy="643736"/>
          </a:xfrm>
          <a:prstGeom prst="roundRect">
            <a:avLst/>
          </a:prstGeom>
          <a:noFill/>
          <a:ln w="38100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8346841" y="1244166"/>
            <a:ext cx="548640" cy="548640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10582041" y="5356384"/>
            <a:ext cx="1005840" cy="1002123"/>
          </a:xfrm>
          <a:prstGeom prst="roundRect">
            <a:avLst/>
          </a:prstGeom>
          <a:noFill/>
          <a:ln w="3492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82825" y="2771017"/>
            <a:ext cx="7613650" cy="111518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1283905" y="6469956"/>
            <a:ext cx="998920" cy="998920"/>
          </a:xfrm>
          <a:prstGeom prst="roundRect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282824" y="4198479"/>
            <a:ext cx="7613651" cy="6659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ounded Rectangle 21"/>
          <p:cNvSpPr/>
          <p:nvPr userDrawn="1"/>
        </p:nvSpPr>
        <p:spPr>
          <a:xfrm>
            <a:off x="8675087" y="1636009"/>
            <a:ext cx="548640" cy="548640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ounded Rectangle 21"/>
          <p:cNvSpPr/>
          <p:nvPr userDrawn="1"/>
        </p:nvSpPr>
        <p:spPr>
          <a:xfrm>
            <a:off x="11860096" y="496811"/>
            <a:ext cx="663808" cy="964409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ounded Rectangle 17"/>
          <p:cNvSpPr/>
          <p:nvPr userDrawn="1"/>
        </p:nvSpPr>
        <p:spPr>
          <a:xfrm>
            <a:off x="1205175" y="3285154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/>
              <a:pPr/>
              <a:t>September 9, 2016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dirty="0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3"/>
            <a:ext cx="12192000" cy="239153"/>
          </a:xfrm>
          <a:prstGeom prst="rect">
            <a:avLst/>
          </a:prstGeom>
          <a:solidFill>
            <a:srgbClr val="442359"/>
          </a:solidFill>
          <a:ln>
            <a:solidFill>
              <a:srgbClr val="442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1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>
                <a:solidFill>
                  <a:schemeClr val="tx1"/>
                </a:solidFill>
              </a:rPr>
              <a:pPr/>
              <a:t>September 9, 2016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1"/>
            <a:ext cx="12192000" cy="2391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33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>
                <a:solidFill>
                  <a:schemeClr val="accent6"/>
                </a:solidFill>
              </a:rPr>
              <a:pPr/>
              <a:t>September 9, 2016</a:t>
            </a:fld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accent6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3"/>
            <a:ext cx="12192000" cy="2526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8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2" y="421888"/>
            <a:ext cx="3095512" cy="1575878"/>
          </a:xfrm>
        </p:spPr>
        <p:txBody>
          <a:bodyPr anchor="t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2" y="2361124"/>
            <a:ext cx="3095511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rgbClr val="442359"/>
          </a:solidFill>
          <a:ln>
            <a:solidFill>
              <a:srgbClr val="442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5991" y="2164439"/>
            <a:ext cx="3095512" cy="0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30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0" y="421888"/>
            <a:ext cx="3095513" cy="15758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1" y="2361124"/>
            <a:ext cx="3095512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5990" y="2164439"/>
            <a:ext cx="309551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593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18067"/>
            <a:ext cx="10515600" cy="1072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733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2" r:id="rId2"/>
    <p:sldLayoutId id="2147483658" r:id="rId3"/>
    <p:sldLayoutId id="2147483659" r:id="rId4"/>
    <p:sldLayoutId id="2147483650" r:id="rId5"/>
    <p:sldLayoutId id="2147483664" r:id="rId6"/>
    <p:sldLayoutId id="2147483665" r:id="rId7"/>
    <p:sldLayoutId id="2147483656" r:id="rId8"/>
    <p:sldLayoutId id="2147483662" r:id="rId9"/>
    <p:sldLayoutId id="2147483663" r:id="rId10"/>
    <p:sldLayoutId id="2147483666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EhVzo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hyperlink" Target="http://www.flaticon.com/" TargetMode="External"/><Relationship Id="rId4" Type="http://schemas.openxmlformats.org/officeDocument/2006/relationships/hyperlink" Target="http://goo.gl/c0QOq9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5280" y="0"/>
            <a:ext cx="5354320" cy="6858000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635" y="1595923"/>
            <a:ext cx="2799245" cy="1495794"/>
          </a:xfrm>
        </p:spPr>
        <p:txBody>
          <a:bodyPr anchor="ctr"/>
          <a:lstStyle/>
          <a:p>
            <a:r>
              <a:rPr lang="en-US" sz="3600" dirty="0">
                <a:solidFill>
                  <a:schemeClr val="bg1"/>
                </a:solidFill>
              </a:rPr>
              <a:t>Design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Pattern</a:t>
            </a:r>
            <a:r>
              <a:rPr lang="en-US" sz="3200" dirty="0">
                <a:solidFill>
                  <a:schemeClr val="bg1"/>
                </a:solidFill>
              </a:rPr>
              <a:t> with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8634" y="4581738"/>
            <a:ext cx="4694086" cy="117928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C++ Korea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박 동하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 luncliff@gmail.com 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1700" y="1620545"/>
            <a:ext cx="191262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C++</a:t>
            </a:r>
            <a:endParaRPr lang="en-US" sz="8800" dirty="0"/>
          </a:p>
        </p:txBody>
      </p:sp>
      <p:sp>
        <p:nvSpPr>
          <p:cNvPr id="9" name="TextBox 8"/>
          <p:cNvSpPr txBox="1"/>
          <p:nvPr/>
        </p:nvSpPr>
        <p:spPr>
          <a:xfrm>
            <a:off x="4398010" y="3015418"/>
            <a:ext cx="1100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1375039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1. Interface</a:t>
            </a:r>
            <a:r>
              <a:rPr lang="ko-KR" altLang="en-US" dirty="0">
                <a:latin typeface="+mj-ea"/>
              </a:rPr>
              <a:t>가 뭐죠</a:t>
            </a:r>
            <a:r>
              <a:rPr lang="en-US" altLang="ko-KR" dirty="0">
                <a:latin typeface="+mj-ea"/>
              </a:rPr>
              <a:t>? </a:t>
            </a:r>
            <a:endParaRPr lang="en-US" dirty="0">
              <a:latin typeface="+mj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6" name="그림 3"/>
          <p:cNvPicPr>
            <a:picLocks noChangeAspect="1"/>
          </p:cNvPicPr>
          <p:nvPr/>
        </p:nvPicPr>
        <p:blipFill rotWithShape="1">
          <a:blip r:embed="rId3"/>
          <a:srcRect r="7313"/>
          <a:stretch/>
        </p:blipFill>
        <p:spPr>
          <a:xfrm>
            <a:off x="3890203" y="1328979"/>
            <a:ext cx="4411594" cy="46403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20025" y="5538415"/>
            <a:ext cx="595195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dirty="0">
                <a:solidFill>
                  <a:schemeClr val="accent2"/>
                </a:solidFill>
                <a:latin typeface="+mn-ea"/>
              </a:rPr>
              <a:t>Q. Interface</a:t>
            </a:r>
            <a:r>
              <a:rPr lang="ko-KR" altLang="en-US" sz="3200" dirty="0">
                <a:solidFill>
                  <a:schemeClr val="accent2"/>
                </a:solidFill>
                <a:latin typeface="+mn-ea"/>
              </a:rPr>
              <a:t>에 대해 쓰시오</a:t>
            </a:r>
            <a:r>
              <a:rPr lang="en-US" altLang="ko-KR" sz="3200" dirty="0">
                <a:solidFill>
                  <a:schemeClr val="accent2"/>
                </a:solidFill>
                <a:latin typeface="+mn-ea"/>
              </a:rPr>
              <a:t>. (1</a:t>
            </a:r>
            <a:r>
              <a:rPr lang="ko-KR" altLang="en-US" sz="3200" dirty="0">
                <a:solidFill>
                  <a:schemeClr val="accent2"/>
                </a:solidFill>
                <a:latin typeface="+mn-ea"/>
              </a:rPr>
              <a:t>점</a:t>
            </a:r>
            <a:r>
              <a:rPr lang="en-US" altLang="ko-KR" sz="3200" dirty="0">
                <a:solidFill>
                  <a:schemeClr val="accent2"/>
                </a:solidFill>
                <a:latin typeface="+mn-ea"/>
              </a:rPr>
              <a:t>)</a:t>
            </a:r>
            <a:endParaRPr lang="ko-KR" altLang="en-US" sz="32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1812" y="3761149"/>
            <a:ext cx="1507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+mj-ea"/>
              </a:rPr>
              <a:t>먹는건가</a:t>
            </a:r>
            <a:r>
              <a:rPr lang="en-US" altLang="ko-KR" sz="2400" dirty="0">
                <a:solidFill>
                  <a:schemeClr val="accent2"/>
                </a:solidFill>
                <a:latin typeface="+mj-ea"/>
              </a:rPr>
              <a:t>?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79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프로그래머들의 </a:t>
            </a:r>
            <a:r>
              <a:rPr lang="en-US" altLang="ko-KR" dirty="0"/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5661354"/>
            <a:ext cx="10629900" cy="530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맨날 만들거나 쓰던 것인데 이 불편한 기분</a:t>
            </a:r>
            <a:r>
              <a:rPr lang="en-US" altLang="ko-KR" dirty="0"/>
              <a:t>…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049749" y="2789169"/>
            <a:ext cx="2005780" cy="1962735"/>
            <a:chOff x="1049749" y="2789169"/>
            <a:chExt cx="2005780" cy="1962735"/>
          </a:xfrm>
        </p:grpSpPr>
        <p:sp>
          <p:nvSpPr>
            <p:cNvPr id="7" name="TextBox 6"/>
            <p:cNvSpPr txBox="1"/>
            <p:nvPr/>
          </p:nvSpPr>
          <p:spPr>
            <a:xfrm>
              <a:off x="1049749" y="4290239"/>
              <a:ext cx="20057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Library</a:t>
              </a:r>
              <a:endParaRPr lang="en-US" sz="2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603" y="2789169"/>
              <a:ext cx="1250073" cy="1250073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3055529" y="2911907"/>
            <a:ext cx="2005780" cy="1839997"/>
            <a:chOff x="3055529" y="2911907"/>
            <a:chExt cx="2005780" cy="1839997"/>
          </a:xfrm>
        </p:grpSpPr>
        <p:sp>
          <p:nvSpPr>
            <p:cNvPr id="8" name="TextBox 7"/>
            <p:cNvSpPr txBox="1"/>
            <p:nvPr/>
          </p:nvSpPr>
          <p:spPr>
            <a:xfrm>
              <a:off x="3055529" y="4290239"/>
              <a:ext cx="20057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Module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121" y="2911907"/>
              <a:ext cx="1004597" cy="1004597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061309" y="2924091"/>
            <a:ext cx="2005780" cy="1827813"/>
            <a:chOff x="5061309" y="2924091"/>
            <a:chExt cx="2005780" cy="1827813"/>
          </a:xfrm>
        </p:grpSpPr>
        <p:sp>
          <p:nvSpPr>
            <p:cNvPr id="9" name="TextBox 8"/>
            <p:cNvSpPr txBox="1"/>
            <p:nvPr/>
          </p:nvSpPr>
          <p:spPr>
            <a:xfrm>
              <a:off x="5061309" y="4290239"/>
              <a:ext cx="20057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Class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624" y="2924091"/>
              <a:ext cx="1115151" cy="1115151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7067089" y="3040933"/>
            <a:ext cx="2005780" cy="1710971"/>
            <a:chOff x="7067089" y="3040933"/>
            <a:chExt cx="2005780" cy="1710971"/>
          </a:xfrm>
        </p:grpSpPr>
        <p:sp>
          <p:nvSpPr>
            <p:cNvPr id="10" name="TextBox 9"/>
            <p:cNvSpPr txBox="1"/>
            <p:nvPr/>
          </p:nvSpPr>
          <p:spPr>
            <a:xfrm>
              <a:off x="7067089" y="4290239"/>
              <a:ext cx="20057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Function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6755" y="3040933"/>
              <a:ext cx="906449" cy="90644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9072869" y="2819658"/>
            <a:ext cx="2005780" cy="1932246"/>
            <a:chOff x="9072869" y="2819658"/>
            <a:chExt cx="2005780" cy="1932246"/>
          </a:xfrm>
        </p:grpSpPr>
        <p:sp>
          <p:nvSpPr>
            <p:cNvPr id="11" name="TextBox 10"/>
            <p:cNvSpPr txBox="1"/>
            <p:nvPr/>
          </p:nvSpPr>
          <p:spPr>
            <a:xfrm>
              <a:off x="9072869" y="4290239"/>
              <a:ext cx="20057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Template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1212" y="2819658"/>
              <a:ext cx="1189094" cy="11890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86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ko-KR" altLang="en-US" dirty="0">
                <a:latin typeface="+mj-ea"/>
              </a:rPr>
              <a:t>언어 기능</a:t>
            </a:r>
            <a:r>
              <a:rPr lang="en-US" altLang="ko-KR" dirty="0">
                <a:latin typeface="+mj-ea"/>
              </a:rPr>
              <a:t>?</a:t>
            </a:r>
            <a:endParaRPr lang="en-US" dirty="0">
              <a:latin typeface="+mj-e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2" y="2361124"/>
            <a:ext cx="3294847" cy="417322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sz="2400" b="1" dirty="0"/>
              <a:t>포인터</a:t>
            </a:r>
            <a:r>
              <a:rPr lang="ko-KR" altLang="en-US" dirty="0"/>
              <a:t>처럼 쓰긴 하는데</a:t>
            </a:r>
            <a:r>
              <a:rPr lang="en-US" altLang="ko-KR" dirty="0"/>
              <a:t>…</a:t>
            </a:r>
          </a:p>
          <a:p>
            <a:br>
              <a:rPr lang="en-US" altLang="ko-KR" dirty="0"/>
            </a:br>
            <a:r>
              <a:rPr lang="ko-KR" altLang="en-US" sz="2400" b="1" dirty="0"/>
              <a:t>레퍼런스</a:t>
            </a:r>
            <a:r>
              <a:rPr lang="ko-KR" altLang="en-US" dirty="0"/>
              <a:t>라고 말하면 되나</a:t>
            </a:r>
            <a:r>
              <a:rPr lang="en-US" altLang="ko-KR" dirty="0"/>
              <a:t>?</a:t>
            </a:r>
          </a:p>
          <a:p>
            <a:endParaRPr lang="en-US" dirty="0"/>
          </a:p>
          <a:p>
            <a:r>
              <a:rPr lang="ko-KR" altLang="en-US" dirty="0"/>
              <a:t>뭔가 엮인건 엄청 많고</a:t>
            </a:r>
            <a:r>
              <a:rPr lang="en-US" altLang="ko-KR" dirty="0"/>
              <a:t>…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845" y="1319340"/>
            <a:ext cx="5449993" cy="276411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41042" y="4650805"/>
            <a:ext cx="249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가상 함수 테이블</a:t>
            </a:r>
            <a:r>
              <a:rPr lang="en-US" altLang="ko-KR" sz="2400" dirty="0">
                <a:latin typeface="+mn-ea"/>
              </a:rPr>
              <a:t>?</a:t>
            </a:r>
            <a:endParaRPr lang="en-US" sz="24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29599" y="5354510"/>
            <a:ext cx="249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순수 가상 함수</a:t>
            </a:r>
            <a:r>
              <a:rPr lang="en-US" altLang="ko-KR" sz="2400" dirty="0">
                <a:latin typeface="+mn-ea"/>
              </a:rPr>
              <a:t>?</a:t>
            </a:r>
            <a:endParaRPr lang="en-US" sz="2400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41042" y="5354510"/>
            <a:ext cx="249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단일 상속구조</a:t>
            </a:r>
            <a:r>
              <a:rPr lang="en-US" altLang="ko-KR" sz="2400" dirty="0">
                <a:latin typeface="+mn-ea"/>
              </a:rPr>
              <a:t>?</a:t>
            </a:r>
            <a:endParaRPr lang="en-US" sz="2400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26360" y="4685365"/>
            <a:ext cx="249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추상 클래스</a:t>
            </a:r>
            <a:r>
              <a:rPr lang="en-US" altLang="ko-KR" sz="2400" dirty="0">
                <a:latin typeface="+mn-ea"/>
              </a:rPr>
              <a:t>?</a:t>
            </a:r>
            <a:endParaRPr 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223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8916" y="2153265"/>
            <a:ext cx="6205384" cy="3021515"/>
          </a:xfrm>
        </p:spPr>
        <p:txBody>
          <a:bodyPr anchor="ctr"/>
          <a:lstStyle/>
          <a:p>
            <a:pPr marL="0" indent="0">
              <a:buNone/>
            </a:pPr>
            <a:r>
              <a:rPr lang="ko-KR" altLang="en-US" dirty="0"/>
              <a:t>추상 클래스랑은 뭐가 달라요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그냥 상위 타입 아니에요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(</a:t>
            </a:r>
            <a:r>
              <a:rPr lang="ko-KR" altLang="en-US" sz="2400" dirty="0"/>
              <a:t>영어 사전을 찾아본다</a:t>
            </a:r>
            <a:r>
              <a:rPr lang="en-US" altLang="ko-KR" sz="2400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거대한 의문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519" y="2153265"/>
            <a:ext cx="3021514" cy="30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4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3126657"/>
            <a:ext cx="10629900" cy="7669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000" dirty="0"/>
              <a:t>인터페이스 </a:t>
            </a:r>
            <a:r>
              <a:rPr lang="en-US" altLang="ko-KR" sz="4000" dirty="0"/>
              <a:t>==</a:t>
            </a:r>
            <a:r>
              <a:rPr lang="ko-KR" altLang="en-US" sz="4000" dirty="0"/>
              <a:t> </a:t>
            </a:r>
            <a:r>
              <a:rPr lang="ko-KR" altLang="en-US" sz="4000" dirty="0">
                <a:solidFill>
                  <a:srgbClr val="FF0000"/>
                </a:solidFill>
              </a:rPr>
              <a:t>요구사항</a:t>
            </a:r>
            <a:endParaRPr lang="en-US" altLang="ko-KR" sz="4000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관점 바꾸기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283611"/>
            <a:ext cx="1062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6"/>
                </a:solidFill>
              </a:rPr>
              <a:t>어떤 클래스 </a:t>
            </a:r>
            <a:r>
              <a:rPr lang="en-US" altLang="ko-KR" sz="2400" dirty="0">
                <a:solidFill>
                  <a:schemeClr val="accent6"/>
                </a:solidFill>
              </a:rPr>
              <a:t>C</a:t>
            </a:r>
            <a:r>
              <a:rPr lang="ko-KR" altLang="en-US" sz="2400" dirty="0">
                <a:solidFill>
                  <a:schemeClr val="accent6"/>
                </a:solidFill>
              </a:rPr>
              <a:t>가</a:t>
            </a:r>
            <a:r>
              <a:rPr lang="en-US" altLang="ko-KR" sz="2400" dirty="0">
                <a:solidFill>
                  <a:schemeClr val="accent6"/>
                </a:solidFill>
              </a:rPr>
              <a:t> </a:t>
            </a:r>
            <a:r>
              <a:rPr lang="ko-KR" altLang="en-US" sz="2400" dirty="0">
                <a:solidFill>
                  <a:schemeClr val="accent6"/>
                </a:solidFill>
              </a:rPr>
              <a:t>함수 </a:t>
            </a:r>
            <a:r>
              <a:rPr lang="en-US" altLang="ko-KR" sz="2400" dirty="0">
                <a:solidFill>
                  <a:schemeClr val="accent6"/>
                </a:solidFill>
              </a:rPr>
              <a:t>F</a:t>
            </a:r>
            <a:r>
              <a:rPr lang="ko-KR" altLang="en-US" sz="2400" dirty="0">
                <a:solidFill>
                  <a:schemeClr val="accent6"/>
                </a:solidFill>
              </a:rPr>
              <a:t>를 구현하도록 하고 싶다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74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</a:t>
            </a:r>
            <a:r>
              <a:rPr lang="ko-KR" altLang="en-US" dirty="0"/>
              <a:t>에 대한 요구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44" y="2188291"/>
            <a:ext cx="9887713" cy="39322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0" y="1726626"/>
            <a:ext cx="1062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타입을 사용한다 </a:t>
            </a:r>
            <a:r>
              <a:rPr lang="en-US" altLang="ko-KR" sz="2400" dirty="0"/>
              <a:t>== </a:t>
            </a:r>
            <a:r>
              <a:rPr lang="ko-KR" altLang="en-US" sz="2400" dirty="0"/>
              <a:t>타입의 함수를 사용한다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6614053" y="1357294"/>
            <a:ext cx="949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반드시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874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3836342"/>
            <a:ext cx="5810865" cy="1987107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1"/>
                </a:solidFill>
              </a:rPr>
              <a:t>- </a:t>
            </a:r>
            <a:r>
              <a:rPr lang="ko-KR" altLang="en-US" sz="2400" dirty="0">
                <a:solidFill>
                  <a:schemeClr val="accent1"/>
                </a:solidFill>
              </a:rPr>
              <a:t>수단 </a:t>
            </a:r>
            <a:r>
              <a:rPr lang="en-US" altLang="ko-KR" sz="2400" dirty="0">
                <a:solidFill>
                  <a:schemeClr val="accent1"/>
                </a:solidFill>
              </a:rPr>
              <a:t>-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ko-KR" altLang="en-US" b="1" dirty="0"/>
              <a:t>상속</a:t>
            </a:r>
            <a:r>
              <a:rPr lang="ko-KR" altLang="en-US" sz="2400" dirty="0"/>
              <a:t>과</a:t>
            </a:r>
            <a:r>
              <a:rPr lang="ko-KR" altLang="en-US" dirty="0"/>
              <a:t> </a:t>
            </a:r>
            <a:r>
              <a:rPr lang="ko-KR" altLang="en-US" b="1" dirty="0"/>
              <a:t>가상함수</a:t>
            </a:r>
            <a:r>
              <a:rPr lang="ko-KR" altLang="en-US" sz="2400" dirty="0"/>
              <a:t>는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sz="2400" dirty="0"/>
              <a:t>이를 강제하기 위한 도구일 뿐</a:t>
            </a:r>
            <a:r>
              <a:rPr lang="en-US" altLang="ko-KR" sz="2400" dirty="0"/>
              <a:t>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반드시 </a:t>
            </a:r>
            <a:r>
              <a:rPr lang="ko-KR" altLang="en-US" dirty="0"/>
              <a:t>함수 </a:t>
            </a:r>
            <a:r>
              <a:rPr lang="en-US" altLang="ko-KR" dirty="0"/>
              <a:t>F</a:t>
            </a:r>
            <a:r>
              <a:rPr lang="ko-KR" altLang="en-US" dirty="0"/>
              <a:t>를 구현하도록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425" y="1726555"/>
            <a:ext cx="4714875" cy="4219575"/>
          </a:xfrm>
          <a:prstGeom prst="rect">
            <a:avLst/>
          </a:prstGeom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914400" y="1849235"/>
            <a:ext cx="5810865" cy="1987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accent1"/>
                </a:solidFill>
              </a:rPr>
              <a:t>- </a:t>
            </a:r>
            <a:r>
              <a:rPr lang="ko-KR" altLang="en-US" sz="2400" dirty="0">
                <a:solidFill>
                  <a:schemeClr val="accent1"/>
                </a:solidFill>
              </a:rPr>
              <a:t>목적 </a:t>
            </a:r>
            <a:r>
              <a:rPr lang="en-US" altLang="ko-KR" sz="2400" dirty="0">
                <a:solidFill>
                  <a:schemeClr val="accent1"/>
                </a:solidFill>
              </a:rPr>
              <a:t>-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b="1" dirty="0">
                <a:solidFill>
                  <a:schemeClr val="accent6"/>
                </a:solidFill>
              </a:rPr>
              <a:t>컴파일러에 의한 코드 검증</a:t>
            </a:r>
            <a:endParaRPr lang="en-US" altLang="ko-KR" b="1" dirty="0">
              <a:solidFill>
                <a:schemeClr val="accent6"/>
              </a:solidFill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ym typeface="Wingdings" panose="05000000000000000000" pitchFamily="2" charset="2"/>
              </a:rPr>
              <a:t>언어적 제약조건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64778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13" y="2121458"/>
            <a:ext cx="6065274" cy="341677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근데 그걸 왜 써요</a:t>
            </a:r>
            <a:r>
              <a:rPr lang="en-US" altLang="ko-KR" dirty="0">
                <a:latin typeface="+mj-ea"/>
              </a:rPr>
              <a:t>? </a:t>
            </a:r>
            <a:endParaRPr lang="en-US" dirty="0">
              <a:latin typeface="+mj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Rectangle 6"/>
          <p:cNvSpPr/>
          <p:nvPr/>
        </p:nvSpPr>
        <p:spPr>
          <a:xfrm>
            <a:off x="2707188" y="5520925"/>
            <a:ext cx="6777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+mj-ea"/>
              </a:rPr>
              <a:t>Template</a:t>
            </a:r>
            <a:r>
              <a:rPr lang="ko-KR" altLang="en-US" sz="2800" dirty="0">
                <a:latin typeface="+mj-ea"/>
              </a:rPr>
              <a:t>이 있는데</a:t>
            </a:r>
            <a:r>
              <a:rPr lang="en-US" altLang="ko-KR" sz="2800" dirty="0">
                <a:latin typeface="+mj-ea"/>
              </a:rPr>
              <a:t>? Duck Typing </a:t>
            </a:r>
            <a:r>
              <a:rPr lang="ko-KR" altLang="en-US" sz="2800" dirty="0">
                <a:latin typeface="+mj-ea"/>
              </a:rPr>
              <a:t>되는데</a:t>
            </a:r>
            <a:r>
              <a:rPr lang="en-US" altLang="ko-KR" sz="2800" dirty="0">
                <a:latin typeface="+mj-ea"/>
              </a:rPr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4665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6"/>
            <a:ext cx="10629900" cy="63245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컴파일러 </a:t>
            </a:r>
            <a:r>
              <a:rPr lang="en-US" altLang="ko-KR" dirty="0"/>
              <a:t>: </a:t>
            </a:r>
            <a:r>
              <a:rPr lang="ko-KR" altLang="en-US" dirty="0"/>
              <a:t>문자열처럼 보이면 문자열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Duck Typing </a:t>
            </a:r>
            <a:r>
              <a:rPr lang="en-US" altLang="ko-KR" sz="2400" dirty="0"/>
              <a:t>in C++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55805"/>
            <a:ext cx="5646855" cy="17928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136" y="3098621"/>
            <a:ext cx="5576419" cy="19168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55457" y="5194504"/>
            <a:ext cx="65888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`put_line` </a:t>
            </a:r>
            <a:r>
              <a:rPr lang="ko-KR" altLang="en-US" sz="2000" dirty="0"/>
              <a:t>함수를 인자 타입에 맞게 만들어 버렸다</a:t>
            </a:r>
            <a:r>
              <a:rPr lang="en-US" altLang="ko-KR" sz="2000" dirty="0"/>
              <a:t>!</a:t>
            </a:r>
          </a:p>
          <a:p>
            <a:endParaRPr lang="en-US" dirty="0"/>
          </a:p>
          <a:p>
            <a:pPr algn="r"/>
            <a:r>
              <a:rPr lang="ko-KR" altLang="en-US" sz="2800" dirty="0">
                <a:solidFill>
                  <a:schemeClr val="accent6"/>
                </a:solidFill>
              </a:rPr>
              <a:t>최적화 효과</a:t>
            </a:r>
            <a:r>
              <a:rPr lang="ko-KR" altLang="en-US" sz="2800" dirty="0"/>
              <a:t>는 굉장했다</a:t>
            </a:r>
            <a:r>
              <a:rPr lang="en-US" altLang="ko-KR" sz="2800" dirty="0"/>
              <a:t>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427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6"/>
            <a:ext cx="10629900" cy="63245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컴파일러 </a:t>
            </a:r>
            <a:r>
              <a:rPr lang="en-US" altLang="ko-KR" dirty="0"/>
              <a:t>: </a:t>
            </a:r>
            <a:r>
              <a:rPr lang="ko-KR" altLang="en-US" dirty="0"/>
              <a:t>함수처럼 동작하면 함수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Duck Typing </a:t>
            </a:r>
            <a:r>
              <a:rPr lang="en-US" altLang="ko-KR" sz="2400" dirty="0"/>
              <a:t>in C++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77082"/>
            <a:ext cx="6006967" cy="17146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73886" y="2552504"/>
            <a:ext cx="4144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/>
              <a:t>뭐든지 받아서 </a:t>
            </a:r>
            <a:br>
              <a:rPr lang="en-US" altLang="ko-KR" sz="2400" dirty="0"/>
            </a:br>
            <a:r>
              <a:rPr lang="ko-KR" altLang="en-US" sz="2400" dirty="0"/>
              <a:t>호출해버리는 </a:t>
            </a:r>
            <a:br>
              <a:rPr lang="en-US" altLang="ko-KR" sz="2400" dirty="0"/>
            </a:br>
            <a:r>
              <a:rPr lang="ko-KR" altLang="en-US" sz="2400" dirty="0"/>
              <a:t>므시므시한 함수 템플릿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814832"/>
            <a:ext cx="5043948" cy="2607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812" y="4307233"/>
            <a:ext cx="4644371" cy="110645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55820" y="5551012"/>
            <a:ext cx="3688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/>
              <a:t>그냥 된다</a:t>
            </a:r>
            <a:r>
              <a:rPr lang="en-US" altLang="ko-KR" sz="2000" dirty="0"/>
              <a:t>!</a:t>
            </a:r>
            <a:br>
              <a:rPr lang="en-US" altLang="ko-KR" sz="2000" dirty="0"/>
            </a:br>
            <a:r>
              <a:rPr lang="ko-KR" altLang="en-US" sz="2800" dirty="0">
                <a:solidFill>
                  <a:schemeClr val="accent6"/>
                </a:solidFill>
              </a:rPr>
              <a:t>효과</a:t>
            </a:r>
            <a:r>
              <a:rPr lang="ko-KR" altLang="en-US" sz="2800" dirty="0"/>
              <a:t>는 굉장했다</a:t>
            </a:r>
            <a:r>
              <a:rPr lang="en-US" altLang="ko-KR" sz="2800" dirty="0"/>
              <a:t>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6474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542123"/>
            <a:ext cx="4356835" cy="468476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3315122"/>
            <a:ext cx="442762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6"/>
                </a:solidFill>
              </a:rPr>
              <a:t>“C#</a:t>
            </a:r>
            <a:r>
              <a:rPr lang="ko-KR" altLang="en-US" sz="2400" i="1" dirty="0">
                <a:solidFill>
                  <a:schemeClr val="accent6"/>
                </a:solidFill>
              </a:rPr>
              <a:t>을 쓰지 않더라도 </a:t>
            </a:r>
            <a:br>
              <a:rPr lang="en-US" altLang="ko-KR" sz="2400" i="1" dirty="0">
                <a:solidFill>
                  <a:schemeClr val="accent6"/>
                </a:solidFill>
              </a:rPr>
            </a:br>
            <a:r>
              <a:rPr lang="ko-KR" altLang="en-US" sz="2400" i="1" dirty="0">
                <a:solidFill>
                  <a:schemeClr val="accent6"/>
                </a:solidFill>
              </a:rPr>
              <a:t>읽어야 하는 바로 그 책</a:t>
            </a:r>
            <a:r>
              <a:rPr lang="en-US" altLang="ko-KR" sz="2400" i="1" dirty="0">
                <a:solidFill>
                  <a:schemeClr val="accent6"/>
                </a:solidFill>
              </a:rPr>
              <a:t>!”</a:t>
            </a:r>
            <a:br>
              <a:rPr lang="en-US" altLang="ko-KR" sz="2400" i="1" dirty="0"/>
            </a:br>
            <a:r>
              <a:rPr lang="en-US" altLang="ko-KR" sz="2000" i="1" dirty="0"/>
              <a:t>- </a:t>
            </a:r>
            <a:r>
              <a:rPr lang="ko-KR" altLang="en-US" sz="2000" i="1" dirty="0"/>
              <a:t>박 동하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647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2005780"/>
            <a:ext cx="10629900" cy="59814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프로그래머는 다 알고있다</a:t>
            </a:r>
            <a:r>
              <a:rPr lang="en-US" altLang="ko-KR" dirty="0"/>
              <a:t>. </a:t>
            </a:r>
            <a:r>
              <a:rPr lang="ko-KR" altLang="en-US" dirty="0"/>
              <a:t>믿어라</a:t>
            </a:r>
            <a:r>
              <a:rPr lang="en-US" altLang="ko-KR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 the programmer!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831913" y="3074242"/>
            <a:ext cx="4710897" cy="3390267"/>
            <a:chOff x="2831913" y="3074242"/>
            <a:chExt cx="4710897" cy="3390267"/>
          </a:xfrm>
        </p:grpSpPr>
        <p:sp>
          <p:nvSpPr>
            <p:cNvPr id="6" name="TextBox 5"/>
            <p:cNvSpPr txBox="1"/>
            <p:nvPr/>
          </p:nvSpPr>
          <p:spPr>
            <a:xfrm>
              <a:off x="4366109" y="6095177"/>
              <a:ext cx="2652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웹툰 </a:t>
              </a:r>
              <a:r>
                <a:rPr lang="en-US" altLang="ko-KR" dirty="0">
                  <a:latin typeface="+mn-ea"/>
                </a:rPr>
                <a:t>- </a:t>
              </a:r>
              <a:r>
                <a:rPr lang="ko-KR" altLang="en-US" dirty="0">
                  <a:latin typeface="+mn-ea"/>
                </a:rPr>
                <a:t>골방환상곡 </a:t>
              </a:r>
              <a:r>
                <a:rPr lang="en-US" altLang="ko-KR" dirty="0">
                  <a:latin typeface="+mn-ea"/>
                </a:rPr>
                <a:t>8</a:t>
              </a:r>
              <a:r>
                <a:rPr lang="ko-KR" altLang="en-US" dirty="0">
                  <a:latin typeface="+mn-ea"/>
                </a:rPr>
                <a:t>화</a:t>
              </a:r>
              <a:endParaRPr lang="en-US" dirty="0">
                <a:latin typeface="+mn-ea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b="8019"/>
            <a:stretch/>
          </p:blipFill>
          <p:spPr>
            <a:xfrm>
              <a:off x="2831913" y="3074242"/>
              <a:ext cx="4710897" cy="2915341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339" y="1754555"/>
            <a:ext cx="4152900" cy="47053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3120406"/>
            <a:ext cx="19175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… </a:t>
            </a:r>
            <a:r>
              <a:rPr lang="ko-KR" altLang="en-US" sz="2800" dirty="0">
                <a:solidFill>
                  <a:srgbClr val="FF0000"/>
                </a:solidFill>
              </a:rPr>
              <a:t>정말로</a:t>
            </a:r>
            <a:r>
              <a:rPr lang="en-US" altLang="ko-KR" sz="2800" dirty="0">
                <a:solidFill>
                  <a:srgbClr val="FF0000"/>
                </a:solidFill>
              </a:rPr>
              <a:t>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3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4400" y="5054830"/>
            <a:ext cx="10629900" cy="609398"/>
          </a:xfrm>
        </p:spPr>
        <p:txBody>
          <a:bodyPr/>
          <a:lstStyle/>
          <a:p>
            <a:pPr algn="ctr"/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정색</a:t>
            </a:r>
            <a:r>
              <a:rPr lang="en-US" altLang="ko-KR" dirty="0">
                <a:latin typeface="+mj-ea"/>
              </a:rPr>
              <a:t>)</a:t>
            </a:r>
            <a:endParaRPr lang="en-US" dirty="0">
              <a:latin typeface="+mj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769" y="1914429"/>
            <a:ext cx="3037162" cy="30371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4400" y="1349526"/>
            <a:ext cx="1062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+mn-ea"/>
              </a:rPr>
              <a:t>내가 그걸 왜 다 알아야해</a:t>
            </a:r>
            <a:r>
              <a:rPr lang="en-US" altLang="ko-KR" sz="2800" dirty="0">
                <a:latin typeface="+mn-ea"/>
              </a:rPr>
              <a:t>?</a:t>
            </a:r>
            <a:endParaRPr 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854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35329" y="2189361"/>
            <a:ext cx="5408971" cy="3937819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>
                <a:solidFill>
                  <a:schemeClr val="accent3"/>
                </a:solidFill>
              </a:rPr>
              <a:t>인터페이스 세계</a:t>
            </a:r>
            <a:endParaRPr lang="en-US" altLang="ko-KR" dirty="0">
              <a:solidFill>
                <a:schemeClr val="accent3"/>
              </a:solidFill>
            </a:endParaRP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함수 </a:t>
            </a:r>
            <a:r>
              <a:rPr lang="en-US" altLang="ko-KR" sz="2400" dirty="0">
                <a:latin typeface="+mn-ea"/>
              </a:rPr>
              <a:t>Signature</a:t>
            </a:r>
            <a:r>
              <a:rPr lang="ko-KR" altLang="en-US" sz="2400" dirty="0">
                <a:latin typeface="+mn-ea"/>
              </a:rPr>
              <a:t>는 프로그래머 몫</a:t>
            </a: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구현은 실제타입에서 각자 알아서 한다</a:t>
            </a:r>
            <a:endParaRPr lang="en-US" sz="2400" dirty="0">
              <a:latin typeface="+mn-e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비교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914400" y="2189361"/>
            <a:ext cx="5220929" cy="3937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>
                <a:solidFill>
                  <a:schemeClr val="accent1"/>
                </a:solidFill>
              </a:rPr>
              <a:t>템플릿 세계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ko-KR" altLang="en-US" sz="2400" dirty="0"/>
              <a:t>컴파일러가 코드를 만든다</a:t>
            </a:r>
            <a:endParaRPr lang="en-US" sz="2400" dirty="0"/>
          </a:p>
          <a:p>
            <a:pPr marL="0" indent="0" algn="ctr">
              <a:buNone/>
            </a:pPr>
            <a:r>
              <a:rPr lang="ko-KR" altLang="en-US" sz="2400" dirty="0"/>
              <a:t>코드 템플릿이 준비되어 있다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575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4"/>
            <a:ext cx="10629900" cy="113634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어느 개발자가 벤츠로 드라이브를 나갔습니다</a:t>
            </a:r>
            <a:r>
              <a:rPr lang="en-US" altLang="ko-KR" dirty="0"/>
              <a:t>…</a:t>
            </a:r>
            <a:br>
              <a:rPr lang="en-US" altLang="ko-KR" dirty="0"/>
            </a:br>
            <a:r>
              <a:rPr lang="ko-KR" altLang="en-US" sz="2000" dirty="0"/>
              <a:t>물론 벤츠는 할부로 샀습니다</a:t>
            </a:r>
            <a:r>
              <a:rPr lang="en-US" altLang="ko-KR" sz="2000" dirty="0"/>
              <a:t>.(</a:t>
            </a:r>
            <a:r>
              <a:rPr lang="ko-KR" altLang="en-US" sz="2000" dirty="0"/>
              <a:t>힘내라</a:t>
            </a:r>
            <a:r>
              <a:rPr lang="en-US" altLang="ko-KR" sz="2000" dirty="0"/>
              <a:t>!)</a:t>
            </a:r>
            <a:endParaRPr lang="en-US" altLang="ko-K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추상 기계 </a:t>
            </a:r>
            <a:r>
              <a:rPr lang="en-US" altLang="ko-KR" sz="2400" dirty="0">
                <a:latin typeface="+mj-ea"/>
              </a:rPr>
              <a:t>Abstract machine</a:t>
            </a:r>
            <a:endParaRPr lang="en-US" sz="2800" dirty="0">
              <a:latin typeface="+mj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1026" name="Picture 2" descr="http://www.mercedes-benz.ca/content/media_library/hq/hq_mpc_reference_site/passenger_cars_ng/new_cars/models/c-class/c205/modelnavigation/model_navigation_mercedes-benz-c-class-c205_960x298_11-2015_jpg.object-Single-MEDIA.tmp/model_navigation_mercedes-benz-c-class-c205_960x298_11-201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4" r="10584"/>
          <a:stretch/>
        </p:blipFill>
        <p:spPr bwMode="auto">
          <a:xfrm>
            <a:off x="1959145" y="2684131"/>
            <a:ext cx="8540409" cy="325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88943" y="6046839"/>
            <a:ext cx="341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/>
              <a:t>메르세데스 벤츠 </a:t>
            </a:r>
            <a:r>
              <a:rPr lang="en-US" altLang="ko-KR" dirty="0"/>
              <a:t>C-class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3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5092590"/>
            <a:ext cx="10629900" cy="7816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3200" dirty="0">
                <a:solidFill>
                  <a:schemeClr val="accent1"/>
                </a:solidFill>
                <a:latin typeface="+mn-ea"/>
              </a:rPr>
              <a:t>의도</a:t>
            </a:r>
            <a:r>
              <a:rPr lang="en-US" altLang="ko-KR" sz="3200" dirty="0">
                <a:solidFill>
                  <a:schemeClr val="accent1"/>
                </a:solidFill>
                <a:latin typeface="+mn-ea"/>
              </a:rPr>
              <a:t>/</a:t>
            </a:r>
            <a:r>
              <a:rPr lang="ko-KR" altLang="en-US" sz="3200" dirty="0">
                <a:solidFill>
                  <a:schemeClr val="accent1"/>
                </a:solidFill>
                <a:latin typeface="+mn-ea"/>
              </a:rPr>
              <a:t>요구</a:t>
            </a:r>
            <a:r>
              <a:rPr lang="ko-KR" altLang="en-US" dirty="0">
                <a:latin typeface="+mn-ea"/>
              </a:rPr>
              <a:t>가 있으면 </a:t>
            </a:r>
            <a:r>
              <a:rPr lang="en-US" altLang="ko-KR" sz="3200" dirty="0">
                <a:solidFill>
                  <a:schemeClr val="accent1"/>
                </a:solidFill>
                <a:latin typeface="+mn-ea"/>
              </a:rPr>
              <a:t>Interface</a:t>
            </a:r>
            <a:r>
              <a:rPr lang="ko-KR" altLang="en-US" dirty="0">
                <a:latin typeface="+mn-ea"/>
              </a:rPr>
              <a:t>를 사용한다</a:t>
            </a:r>
            <a:endParaRPr lang="en-US" altLang="ko-KR" sz="3200" dirty="0">
              <a:latin typeface="+mn-ea"/>
            </a:endParaRPr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추상 기계 </a:t>
            </a:r>
            <a:r>
              <a:rPr lang="en-US" altLang="ko-KR" sz="2400" dirty="0">
                <a:latin typeface="+mj-ea"/>
              </a:rPr>
              <a:t>Abstract machine</a:t>
            </a:r>
            <a:endParaRPr lang="en-US" sz="2800" dirty="0">
              <a:latin typeface="+mj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478" y="2138514"/>
            <a:ext cx="2359744" cy="235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0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2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코드도 마찬가지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591" y="1872632"/>
            <a:ext cx="7991475" cy="35023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68678" y="2292734"/>
            <a:ext cx="1580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Context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53527" y="2754399"/>
            <a:ext cx="1580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68804" y="4281037"/>
            <a:ext cx="1580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</a:rPr>
              <a:t>SubType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10107" y="2073326"/>
            <a:ext cx="4848293" cy="1763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98686" y="2285775"/>
            <a:ext cx="3881658" cy="1483629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ko-KR" altLang="en-US" sz="2400" dirty="0">
                <a:solidFill>
                  <a:schemeClr val="accent3"/>
                </a:solidFill>
              </a:rPr>
              <a:t>컴파일러의 코드 검사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pPr marL="0" indent="0" algn="r">
              <a:buNone/>
            </a:pPr>
            <a:r>
              <a:rPr lang="ko-KR" altLang="en-US" sz="3200" dirty="0"/>
              <a:t>안정성</a:t>
            </a:r>
            <a:r>
              <a:rPr lang="en-US" altLang="ko-KR" sz="3200" dirty="0"/>
              <a:t>, </a:t>
            </a:r>
            <a:r>
              <a:rPr lang="ko-KR" altLang="en-US" sz="3200" dirty="0"/>
              <a:t>일관성</a:t>
            </a:r>
            <a:endParaRPr lang="en-US" altLang="ko-KR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일은 쉽게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dirty="0"/>
              <a:t>Park Dong-Ha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851" y="1935233"/>
            <a:ext cx="3511549" cy="3511549"/>
          </a:xfrm>
          <a:prstGeom prst="rect">
            <a:avLst/>
          </a:prstGeom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1066800" y="4106726"/>
            <a:ext cx="4413544" cy="1483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chemeClr val="accent6"/>
                </a:solidFill>
              </a:rPr>
              <a:t>함수는 시그니처만</a:t>
            </a:r>
            <a:r>
              <a:rPr lang="en-US" altLang="ko-KR" sz="2400" dirty="0">
                <a:solidFill>
                  <a:schemeClr val="accent6"/>
                </a:solidFill>
              </a:rPr>
              <a:t>!</a:t>
            </a:r>
            <a:r>
              <a:rPr lang="ko-KR" altLang="en-US" sz="2400" dirty="0">
                <a:solidFill>
                  <a:schemeClr val="accent6"/>
                </a:solidFill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</a:rPr>
              <a:t>:D</a:t>
            </a:r>
          </a:p>
          <a:p>
            <a:pPr marL="0" indent="0" algn="r">
              <a:buNone/>
            </a:pPr>
            <a:r>
              <a:rPr lang="ko-KR" altLang="en-US" sz="3200" dirty="0"/>
              <a:t>간단한 멘탈 모델</a:t>
            </a:r>
            <a:endParaRPr lang="en-US" altLang="ko-KR" sz="3200" dirty="0"/>
          </a:p>
          <a:p>
            <a:pPr marL="0" indent="0" algn="r">
              <a:buFont typeface="Arial" panose="020B0604020202020204" pitchFamily="34" charset="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06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316" y="2307986"/>
            <a:ext cx="2648518" cy="264851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ko-KR" altLang="en-US" dirty="0"/>
              <a:t>어떻게 쓰나요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3406634"/>
            <a:ext cx="5892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n-ea"/>
              </a:rPr>
              <a:t>슬라이드만 보면 지겨우니까 코드로 볼까요</a:t>
            </a:r>
            <a:r>
              <a:rPr lang="en-US" altLang="ko-KR" sz="2400" dirty="0">
                <a:latin typeface="+mn-ea"/>
              </a:rPr>
              <a:t>?</a:t>
            </a:r>
            <a:endParaRPr 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341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&lt;interface&gt;</a:t>
            </a:r>
          </a:p>
        </p:txBody>
      </p:sp>
    </p:spTree>
    <p:extLst>
      <p:ext uri="{BB962C8B-B14F-4D97-AF65-F5344CB8AC3E}">
        <p14:creationId xmlns:p14="http://schemas.microsoft.com/office/powerpoint/2010/main" val="237203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dirty="0"/>
              <a:t>간단하군요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182350" y="6519863"/>
            <a:ext cx="1009650" cy="338137"/>
          </a:xfrm>
          <a:prstGeom prst="rect">
            <a:avLst/>
          </a:prstGeom>
        </p:spPr>
        <p:txBody>
          <a:bodyPr/>
          <a:lstStyle/>
          <a:p>
            <a:fld id="{F72DC0FD-B062-48B3-83A6-1A81D25906F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519863"/>
            <a:ext cx="1550988" cy="33813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010513" y="3099648"/>
            <a:ext cx="3881658" cy="1483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chemeClr val="accent3"/>
                </a:solidFill>
              </a:rPr>
              <a:t>컴파일러의 코드 검사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dirty="0"/>
              <a:t>안정성</a:t>
            </a:r>
            <a:r>
              <a:rPr lang="en-US" altLang="ko-KR" dirty="0"/>
              <a:t>, </a:t>
            </a:r>
            <a:r>
              <a:rPr lang="ko-KR" altLang="en-US" dirty="0"/>
              <a:t>일관성</a:t>
            </a:r>
            <a:endParaRPr lang="en-US" altLang="ko-KR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478627" y="4477249"/>
            <a:ext cx="4413544" cy="1483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chemeClr val="accent6"/>
                </a:solidFill>
              </a:rPr>
              <a:t>함수는 시그니처만</a:t>
            </a:r>
            <a:r>
              <a:rPr lang="en-US" altLang="ko-KR" sz="2400" dirty="0">
                <a:solidFill>
                  <a:schemeClr val="accent6"/>
                </a:solidFill>
              </a:rPr>
              <a:t>!</a:t>
            </a:r>
            <a:r>
              <a:rPr lang="ko-KR" altLang="en-US" sz="2400" dirty="0">
                <a:solidFill>
                  <a:schemeClr val="accent6"/>
                </a:solidFill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</a:rPr>
              <a:t>:D</a:t>
            </a:r>
          </a:p>
          <a:p>
            <a:pPr marL="0" indent="0" algn="r">
              <a:buNone/>
            </a:pPr>
            <a:r>
              <a:rPr lang="ko-KR" altLang="en-US" sz="3200" dirty="0"/>
              <a:t>간단한 멘탈 모델</a:t>
            </a:r>
            <a:endParaRPr lang="en-US" altLang="ko-KR" sz="3200" dirty="0"/>
          </a:p>
          <a:p>
            <a:pPr marL="0" indent="0" algn="r">
              <a:buFont typeface="Arial" panose="020B0604020202020204" pitchFamily="34" charset="0"/>
              <a:buNone/>
            </a:pPr>
            <a:endParaRPr lang="en-US" altLang="ko-KR" dirty="0"/>
          </a:p>
        </p:txBody>
      </p:sp>
      <p:pic>
        <p:nvPicPr>
          <p:cNvPr id="1026" name="Picture 2" descr="http://cfs13.tistory.com/image/10/tistory/2009/01/09/16/27/4966fc7094bf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" t="3095" r="2680" b="2846"/>
          <a:stretch/>
        </p:blipFill>
        <p:spPr bwMode="auto">
          <a:xfrm>
            <a:off x="5707625" y="1755058"/>
            <a:ext cx="5766620" cy="446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39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dirty="0"/>
              <a:t>지난 이야기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리스코프 치환 원칙</a:t>
            </a:r>
            <a:endParaRPr lang="en-US" altLang="ko-KR" b="1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36542" y="4139457"/>
            <a:ext cx="785463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i="1" dirty="0">
                <a:latin typeface="+mn-ea"/>
              </a:rPr>
              <a:t>“</a:t>
            </a:r>
            <a:r>
              <a:rPr lang="ko-KR" altLang="en-US" sz="2400" i="1" dirty="0">
                <a:solidFill>
                  <a:schemeClr val="accent6"/>
                </a:solidFill>
                <a:latin typeface="+mn-ea"/>
              </a:rPr>
              <a:t>상위타입 객체</a:t>
            </a:r>
            <a:r>
              <a:rPr lang="ko-KR" altLang="en-US" sz="2000" i="1" dirty="0">
                <a:latin typeface="+mn-ea"/>
              </a:rPr>
              <a:t>는 </a:t>
            </a:r>
            <a:br>
              <a:rPr lang="en-US" altLang="ko-KR" sz="2000" i="1" dirty="0">
                <a:latin typeface="+mn-ea"/>
              </a:rPr>
            </a:br>
            <a:r>
              <a:rPr lang="ko-KR" altLang="en-US" sz="2000" i="1" dirty="0">
                <a:latin typeface="+mn-ea"/>
              </a:rPr>
              <a:t>프로그램 실행에 </a:t>
            </a:r>
            <a:r>
              <a:rPr lang="ko-KR" altLang="en-US" sz="2400" i="1" dirty="0">
                <a:solidFill>
                  <a:schemeClr val="accent6"/>
                </a:solidFill>
                <a:latin typeface="+mn-ea"/>
              </a:rPr>
              <a:t>문제를 일으키지 않고</a:t>
            </a:r>
            <a:br>
              <a:rPr lang="en-US" altLang="ko-KR" sz="2000" i="1" dirty="0">
                <a:latin typeface="+mn-ea"/>
              </a:rPr>
            </a:br>
            <a:r>
              <a:rPr lang="ko-KR" altLang="en-US" sz="2000" i="1" dirty="0">
                <a:latin typeface="+mn-ea"/>
              </a:rPr>
              <a:t>하위타입 객체로 </a:t>
            </a:r>
            <a:r>
              <a:rPr lang="ko-KR" altLang="en-US" sz="2400" i="1" dirty="0">
                <a:solidFill>
                  <a:schemeClr val="accent6"/>
                </a:solidFill>
                <a:latin typeface="+mn-ea"/>
              </a:rPr>
              <a:t>치환이 가능해야 한다</a:t>
            </a:r>
            <a:r>
              <a:rPr lang="en-US" altLang="ko-KR" sz="2000" i="1" dirty="0">
                <a:latin typeface="+mn-ea"/>
              </a:rPr>
              <a:t>.”</a:t>
            </a:r>
            <a:br>
              <a:rPr lang="en-US" altLang="ko-KR" sz="2000" i="1" dirty="0">
                <a:latin typeface="+mn-ea"/>
              </a:rPr>
            </a:br>
            <a:r>
              <a:rPr lang="en-US" altLang="ko-KR" i="1" dirty="0">
                <a:latin typeface="+mn-ea"/>
              </a:rPr>
              <a:t>-</a:t>
            </a:r>
            <a:r>
              <a:rPr lang="ko-KR" altLang="en-US" i="1" dirty="0">
                <a:latin typeface="+mn-ea"/>
              </a:rPr>
              <a:t>바바라 리스코프</a:t>
            </a:r>
            <a:endParaRPr lang="en-US" sz="2000" i="1" dirty="0">
              <a:latin typeface="+mn-e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736542" y="1848648"/>
            <a:ext cx="7783336" cy="1529231"/>
            <a:chOff x="3761786" y="4755525"/>
            <a:chExt cx="7783336" cy="1529231"/>
          </a:xfrm>
        </p:grpSpPr>
        <p:sp>
          <p:nvSpPr>
            <p:cNvPr id="7" name="TextBox 6"/>
            <p:cNvSpPr txBox="1"/>
            <p:nvPr/>
          </p:nvSpPr>
          <p:spPr>
            <a:xfrm>
              <a:off x="3761786" y="4755525"/>
              <a:ext cx="7783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accent6"/>
                  </a:solidFill>
                  <a:latin typeface="+mn-ea"/>
                </a:rPr>
                <a:t>계약</a:t>
              </a:r>
              <a:r>
                <a:rPr lang="ko-KR" altLang="en-US" sz="3600" dirty="0">
                  <a:latin typeface="+mn-ea"/>
                </a:rPr>
                <a:t> </a:t>
              </a:r>
              <a:r>
                <a:rPr lang="en-US" altLang="ko-KR" sz="3600" dirty="0">
                  <a:latin typeface="+mn-ea"/>
                </a:rPr>
                <a:t>+</a:t>
              </a:r>
              <a:r>
                <a:rPr lang="ko-KR" altLang="en-US" sz="3600" dirty="0">
                  <a:latin typeface="+mn-ea"/>
                </a:rPr>
                <a:t> </a:t>
              </a:r>
              <a:r>
                <a:rPr lang="ko-KR" altLang="en-US" sz="3600" b="1" dirty="0">
                  <a:solidFill>
                    <a:schemeClr val="accent1"/>
                  </a:solidFill>
                  <a:latin typeface="+mn-ea"/>
                </a:rPr>
                <a:t>가변성</a:t>
              </a:r>
              <a:endParaRPr lang="en-US" sz="3600" dirty="0">
                <a:latin typeface="+mn-ea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61786" y="5638425"/>
              <a:ext cx="37310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accent6"/>
                  </a:solidFill>
                </a:rPr>
                <a:t>사전</a:t>
              </a:r>
              <a:r>
                <a:rPr lang="en-US" altLang="ko-KR" b="1" dirty="0">
                  <a:solidFill>
                    <a:schemeClr val="accent6"/>
                  </a:solidFill>
                </a:rPr>
                <a:t>/</a:t>
              </a:r>
              <a:r>
                <a:rPr lang="ko-KR" altLang="en-US" b="1" dirty="0">
                  <a:solidFill>
                    <a:schemeClr val="accent6"/>
                  </a:solidFill>
                </a:rPr>
                <a:t>사후조건</a:t>
              </a:r>
              <a:endParaRPr lang="en-US" altLang="ko-KR" b="1" dirty="0">
                <a:solidFill>
                  <a:schemeClr val="accent6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accent6"/>
                  </a:solidFill>
                </a:rPr>
                <a:t>불변조건</a:t>
              </a:r>
              <a:endParaRPr lang="en-US" altLang="ko-KR" b="1" dirty="0">
                <a:solidFill>
                  <a:schemeClr val="accent6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492817" y="5638425"/>
              <a:ext cx="40523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accent2"/>
                  </a:solidFill>
                </a:rPr>
                <a:t>공변성</a:t>
              </a:r>
              <a:r>
                <a:rPr lang="en-US" altLang="ko-KR" b="1" dirty="0">
                  <a:solidFill>
                    <a:schemeClr val="accent2"/>
                  </a:solidFill>
                </a:rPr>
                <a:t>/</a:t>
              </a:r>
              <a:r>
                <a:rPr lang="ko-KR" altLang="en-US" b="1" dirty="0">
                  <a:solidFill>
                    <a:schemeClr val="accent2"/>
                  </a:solidFill>
                </a:rPr>
                <a:t>반</a:t>
              </a:r>
              <a:r>
                <a:rPr lang="en-US" altLang="ko-KR" b="1" dirty="0">
                  <a:solidFill>
                    <a:schemeClr val="accent2"/>
                  </a:solidFill>
                </a:rPr>
                <a:t>-</a:t>
              </a:r>
              <a:r>
                <a:rPr lang="ko-KR" altLang="en-US" b="1" dirty="0">
                  <a:solidFill>
                    <a:schemeClr val="accent2"/>
                  </a:solidFill>
                </a:rPr>
                <a:t>공변성</a:t>
              </a:r>
              <a:endParaRPr lang="en-US" altLang="ko-KR" b="1" dirty="0">
                <a:solidFill>
                  <a:schemeClr val="accent2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accent2"/>
                  </a:solidFill>
                </a:rPr>
                <a:t>예외처리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754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분리하기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Interface == Requirement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04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2138515"/>
            <a:ext cx="10629900" cy="2949679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>
                <a:latin typeface="+mn-ea"/>
              </a:rPr>
              <a:t>Interface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== </a:t>
            </a:r>
            <a:r>
              <a:rPr lang="ko-KR" altLang="en-US" dirty="0">
                <a:solidFill>
                  <a:schemeClr val="accent6"/>
                </a:solidFill>
                <a:latin typeface="+mn-ea"/>
              </a:rPr>
              <a:t>요구사항</a:t>
            </a:r>
            <a:endParaRPr lang="en-US" altLang="ko-KR" dirty="0">
              <a:solidFill>
                <a:schemeClr val="accent6"/>
              </a:solidFill>
              <a:latin typeface="+mn-ea"/>
            </a:endParaRPr>
          </a:p>
          <a:p>
            <a:pPr marL="0" indent="0" algn="ctr">
              <a:buNone/>
            </a:pPr>
            <a:endParaRPr lang="en-US" altLang="ko-KR" dirty="0">
              <a:latin typeface="+mn-ea"/>
            </a:endParaRPr>
          </a:p>
          <a:p>
            <a:pPr marL="0" indent="0" algn="ctr">
              <a:buNone/>
            </a:pPr>
            <a:r>
              <a:rPr lang="en-US" altLang="ko-KR" dirty="0">
                <a:latin typeface="+mn-ea"/>
              </a:rPr>
              <a:t>Interface</a:t>
            </a:r>
            <a:r>
              <a:rPr lang="ko-KR" altLang="en-US" dirty="0">
                <a:latin typeface="+mn-ea"/>
              </a:rPr>
              <a:t> 분리 </a:t>
            </a:r>
            <a:r>
              <a:rPr lang="en-US" altLang="ko-KR" dirty="0">
                <a:latin typeface="+mn-ea"/>
              </a:rPr>
              <a:t>== </a:t>
            </a:r>
            <a:r>
              <a:rPr lang="ko-KR" altLang="en-US" dirty="0">
                <a:solidFill>
                  <a:schemeClr val="accent6"/>
                </a:solidFill>
                <a:latin typeface="+mn-ea"/>
              </a:rPr>
              <a:t>요구사항 분리</a:t>
            </a:r>
            <a:endParaRPr lang="en-US" dirty="0">
              <a:solidFill>
                <a:schemeClr val="accent6"/>
              </a:solidFill>
              <a:latin typeface="+mn-ea"/>
            </a:endParaRPr>
          </a:p>
          <a:p>
            <a:pPr marL="0" indent="0" algn="ctr">
              <a:buNone/>
            </a:pPr>
            <a:endParaRPr lang="en-US" altLang="ko-KR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프로그램은 인터페이스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요구사항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를 구현한 것이다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</a:rPr>
              <a:t>4. Interface Segregation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</p:spTree>
    <p:extLst>
      <p:ext uri="{BB962C8B-B14F-4D97-AF65-F5344CB8AC3E}">
        <p14:creationId xmlns:p14="http://schemas.microsoft.com/office/powerpoint/2010/main" val="342176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en-US" dirty="0">
                <a:latin typeface="+mn-ea"/>
              </a:rPr>
            </a:br>
            <a:r>
              <a:rPr lang="en-US" dirty="0">
                <a:solidFill>
                  <a:schemeClr val="accent6"/>
                </a:solidFill>
                <a:latin typeface="+mn-ea"/>
              </a:rPr>
              <a:t>Interface</a:t>
            </a:r>
            <a:r>
              <a:rPr lang="ko-KR" altLang="en-US" dirty="0">
                <a:solidFill>
                  <a:schemeClr val="accent6"/>
                </a:solidFill>
                <a:latin typeface="+mn-ea"/>
              </a:rPr>
              <a:t>로 프로그램을 작성</a:t>
            </a:r>
            <a:r>
              <a:rPr lang="ko-KR" altLang="en-US" dirty="0">
                <a:latin typeface="+mn-ea"/>
              </a:rPr>
              <a:t>하고</a:t>
            </a:r>
            <a:r>
              <a:rPr lang="en-US" altLang="ko-KR" dirty="0">
                <a:latin typeface="+mn-ea"/>
              </a:rPr>
              <a:t>,</a:t>
            </a:r>
          </a:p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모든 </a:t>
            </a:r>
            <a:r>
              <a:rPr lang="en-US" dirty="0">
                <a:latin typeface="+mn-ea"/>
              </a:rPr>
              <a:t>Interface </a:t>
            </a:r>
            <a:r>
              <a:rPr lang="ko-KR" altLang="en-US" dirty="0">
                <a:latin typeface="+mn-ea"/>
              </a:rPr>
              <a:t>를 구현하면</a:t>
            </a:r>
            <a:endParaRPr lang="en-US" altLang="ko-KR" dirty="0">
              <a:latin typeface="+mn-ea"/>
            </a:endParaRPr>
          </a:p>
          <a:p>
            <a:pPr marL="0" indent="0" algn="ctr">
              <a:buNone/>
            </a:pPr>
            <a:endParaRPr lang="en-US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모든 요구사항이 충족된 것이다</a:t>
            </a:r>
            <a:r>
              <a:rPr lang="en-US" altLang="ko-KR" dirty="0">
                <a:latin typeface="+mn-ea"/>
              </a:rPr>
              <a:t>!</a:t>
            </a:r>
            <a:endParaRPr lang="en-US" dirty="0">
              <a:latin typeface="+mn-ea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</a:rPr>
              <a:t>Programming to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541" y="4512916"/>
            <a:ext cx="1701617" cy="17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8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16994" y="1931322"/>
            <a:ext cx="4627306" cy="33619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바꾸고 싶은 기능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sz="2400" dirty="0">
                <a:latin typeface="+mn-ea"/>
              </a:rPr>
              <a:t>read/write </a:t>
            </a:r>
            <a:br>
              <a:rPr lang="en-US" sz="2400" dirty="0">
                <a:latin typeface="+mn-ea"/>
              </a:rPr>
            </a:br>
            <a:endParaRPr lang="en-US" sz="2400" dirty="0">
              <a:latin typeface="+mn-ea"/>
            </a:endParaRPr>
          </a:p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하지만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나머지도 구현해야 한다</a:t>
            </a:r>
            <a:r>
              <a:rPr lang="en-US" altLang="ko-KR" sz="2400" dirty="0">
                <a:latin typeface="+mn-ea"/>
              </a:rPr>
              <a:t>…</a:t>
            </a:r>
            <a:endParaRPr lang="en-US" sz="2400" dirty="0">
              <a:latin typeface="+mn-ea"/>
            </a:endParaRPr>
          </a:p>
          <a:p>
            <a:pPr marL="0" indent="0">
              <a:buNone/>
            </a:pPr>
            <a:endParaRPr lang="en-US" sz="2400" dirty="0">
              <a:latin typeface="+mn-e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나쁜 사례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31322"/>
            <a:ext cx="5813105" cy="336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4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나쁜 사례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32580"/>
            <a:ext cx="6138913" cy="37084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88214" y="2844075"/>
            <a:ext cx="2020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제발 그만</a:t>
            </a:r>
            <a:r>
              <a:rPr lang="en-US" altLang="ko-KR" sz="2400" dirty="0"/>
              <a:t>…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390" y="2580648"/>
            <a:ext cx="2860383" cy="286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</a:t>
            </a:r>
            <a:r>
              <a:rPr lang="en-US" altLang="ko-KR" dirty="0"/>
              <a:t>DEMO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개선하는 중입니다</a:t>
            </a:r>
            <a:r>
              <a:rPr lang="en-US" altLang="ko-KR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70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2064773"/>
            <a:ext cx="10629900" cy="32593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br>
              <a:rPr lang="en-US" dirty="0">
                <a:latin typeface="+mn-ea"/>
              </a:rPr>
            </a:br>
            <a:r>
              <a:rPr lang="ko-KR" altLang="en-US" dirty="0">
                <a:latin typeface="+mn-ea"/>
              </a:rPr>
              <a:t>자기 기술적인 코드</a:t>
            </a:r>
            <a:endParaRPr lang="en-US" altLang="ko-KR" dirty="0">
              <a:latin typeface="+mn-ea"/>
            </a:endParaRPr>
          </a:p>
          <a:p>
            <a:pPr marL="0" indent="0" algn="ctr">
              <a:buNone/>
            </a:pPr>
            <a:endParaRPr lang="en-US" altLang="ko-KR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요구사항에 집중한 코드</a:t>
            </a:r>
            <a:endParaRPr lang="en-US" altLang="ko-KR" dirty="0">
              <a:latin typeface="+mn-ea"/>
            </a:endParaRPr>
          </a:p>
          <a:p>
            <a:pPr marL="0" indent="0" algn="ctr">
              <a:buNone/>
            </a:pPr>
            <a:endParaRPr lang="en-US" altLang="ko-KR" dirty="0">
              <a:latin typeface="+mn-ea"/>
            </a:endParaRPr>
          </a:p>
          <a:p>
            <a:pPr marL="0" indent="0" algn="ctr">
              <a:buNone/>
            </a:pPr>
            <a:r>
              <a:rPr lang="en-US" altLang="ko-KR" sz="3200" dirty="0">
                <a:latin typeface="+mn-ea"/>
              </a:rPr>
              <a:t>Code Writer</a:t>
            </a:r>
            <a:r>
              <a:rPr lang="ko-KR" altLang="en-US" sz="3200" dirty="0">
                <a:latin typeface="+mn-ea"/>
              </a:rPr>
              <a:t>보다 </a:t>
            </a:r>
            <a:r>
              <a:rPr lang="en-US" altLang="ko-KR" sz="3200" dirty="0">
                <a:solidFill>
                  <a:schemeClr val="accent6"/>
                </a:solidFill>
                <a:latin typeface="+mn-ea"/>
              </a:rPr>
              <a:t>Code Reader</a:t>
            </a:r>
            <a:r>
              <a:rPr lang="ko-KR" altLang="en-US" sz="3200" dirty="0">
                <a:solidFill>
                  <a:schemeClr val="accent6"/>
                </a:solidFill>
                <a:latin typeface="+mn-ea"/>
              </a:rPr>
              <a:t>에게 친화적</a:t>
            </a:r>
            <a:endParaRPr lang="en-US" altLang="ko-KR" sz="3200" dirty="0">
              <a:solidFill>
                <a:schemeClr val="accent6"/>
              </a:solidFill>
              <a:latin typeface="+mn-ea"/>
            </a:endParaRPr>
          </a:p>
          <a:p>
            <a:pPr marL="0" indent="0" algn="ctr">
              <a:buNone/>
            </a:pPr>
            <a:endParaRPr lang="en-US" dirty="0">
              <a:latin typeface="+mn-ea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분리했다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</p:spTree>
    <p:extLst>
      <p:ext uri="{BB962C8B-B14F-4D97-AF65-F5344CB8AC3E}">
        <p14:creationId xmlns:p14="http://schemas.microsoft.com/office/powerpoint/2010/main" val="77240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5222650"/>
            <a:ext cx="10629900" cy="514842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b="1" dirty="0"/>
              <a:t>제대로 사용하기는 쉽게</a:t>
            </a:r>
            <a:r>
              <a:rPr lang="en-US" altLang="ko-KR" b="1" dirty="0"/>
              <a:t>, </a:t>
            </a:r>
            <a:r>
              <a:rPr lang="ko-KR" altLang="en-US" b="1" dirty="0"/>
              <a:t>잘못 사용하기는 어렵게 디자인 하라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가장 중요한 디자인 원칙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9" t="22625" r="17197" b="26803"/>
          <a:stretch/>
        </p:blipFill>
        <p:spPr>
          <a:xfrm>
            <a:off x="4921334" y="1647004"/>
            <a:ext cx="2616032" cy="29672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37366" y="4244931"/>
            <a:ext cx="160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ea"/>
              </a:rPr>
              <a:t>Scott Meyers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7634" y="5737492"/>
            <a:ext cx="9763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Easy to use correctly, Hard to use incorrectly</a:t>
            </a:r>
          </a:p>
        </p:txBody>
      </p:sp>
    </p:spTree>
    <p:extLst>
      <p:ext uri="{BB962C8B-B14F-4D97-AF65-F5344CB8AC3E}">
        <p14:creationId xmlns:p14="http://schemas.microsoft.com/office/powerpoint/2010/main" val="62516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n-ea"/>
              </a:rPr>
              <a:t> - Adaptive Code via C#</a:t>
            </a:r>
          </a:p>
          <a:p>
            <a:pPr marL="0" indent="0">
              <a:buNone/>
            </a:pPr>
            <a:r>
              <a:rPr lang="en-US" sz="2000" dirty="0">
                <a:latin typeface="+mn-ea"/>
              </a:rPr>
              <a:t>	</a:t>
            </a:r>
            <a:r>
              <a:rPr lang="en-US" sz="2000" dirty="0">
                <a:latin typeface="+mn-ea"/>
                <a:hlinkClick r:id="rId3"/>
              </a:rPr>
              <a:t>http://goo.gl/EhVzom</a:t>
            </a:r>
            <a:endParaRPr lang="en-US" sz="2000" dirty="0">
              <a:latin typeface="+mn-ea"/>
            </a:endParaRPr>
          </a:p>
          <a:p>
            <a:pPr marL="0" indent="0">
              <a:buNone/>
            </a:pPr>
            <a:endParaRPr lang="en-US" sz="2000" dirty="0">
              <a:latin typeface="+mn-ea"/>
            </a:endParaRPr>
          </a:p>
          <a:p>
            <a:pPr marL="0" indent="0">
              <a:buNone/>
            </a:pPr>
            <a:r>
              <a:rPr lang="en-US" sz="2400" dirty="0">
                <a:latin typeface="+mn-ea"/>
              </a:rPr>
              <a:t> - The Most Important Design Guideline</a:t>
            </a:r>
            <a:br>
              <a:rPr lang="en-US" sz="2000" dirty="0">
                <a:latin typeface="+mn-ea"/>
              </a:rPr>
            </a:br>
            <a:r>
              <a:rPr lang="en-US" sz="2000" dirty="0">
                <a:latin typeface="+mn-ea"/>
              </a:rPr>
              <a:t>	</a:t>
            </a:r>
            <a:r>
              <a:rPr lang="en-US" sz="2000" dirty="0">
                <a:latin typeface="+mn-ea"/>
                <a:hlinkClick r:id="rId4"/>
              </a:rPr>
              <a:t>http://goo.gl/c0QOq9</a:t>
            </a:r>
            <a:endParaRPr lang="en-US" sz="2000" dirty="0">
              <a:latin typeface="+mn-ea"/>
            </a:endParaRPr>
          </a:p>
          <a:p>
            <a:pPr marL="0" indent="0">
              <a:buNone/>
            </a:pPr>
            <a:endParaRPr lang="en-US" dirty="0">
              <a:latin typeface="+mn-ea"/>
            </a:endParaRPr>
          </a:p>
          <a:p>
            <a:pPr marL="0" indent="0">
              <a:buNone/>
            </a:pPr>
            <a:r>
              <a:rPr lang="en-US" dirty="0">
                <a:latin typeface="+mn-ea"/>
              </a:rPr>
              <a:t> -</a:t>
            </a:r>
          </a:p>
          <a:p>
            <a:pPr marL="0" indent="0">
              <a:buNone/>
            </a:pPr>
            <a:r>
              <a:rPr lang="en-US" dirty="0">
                <a:latin typeface="+mn-ea"/>
              </a:rPr>
              <a:t> 	</a:t>
            </a:r>
            <a:r>
              <a:rPr lang="en-US" sz="2000" dirty="0">
                <a:latin typeface="+mn-ea"/>
                <a:hlinkClick r:id="rId5"/>
              </a:rPr>
              <a:t>www.flaticon.com</a:t>
            </a:r>
            <a:endParaRPr lang="en-US" sz="2000" dirty="0">
              <a:latin typeface="+mn-ea"/>
            </a:endParaRPr>
          </a:p>
          <a:p>
            <a:pPr marL="0" indent="0">
              <a:buNone/>
            </a:pPr>
            <a:endParaRPr lang="en-US" sz="2000" dirty="0">
              <a:latin typeface="+mn-ea"/>
            </a:endParaRPr>
          </a:p>
          <a:p>
            <a:pPr marL="0" indent="0">
              <a:buNone/>
            </a:pPr>
            <a:endParaRPr lang="en-US" sz="2000" dirty="0">
              <a:latin typeface="+mn-ea"/>
            </a:endParaRPr>
          </a:p>
          <a:p>
            <a:pPr marL="0" indent="0">
              <a:buNone/>
            </a:pPr>
            <a:endParaRPr lang="en-US" sz="2000" dirty="0">
              <a:latin typeface="+mn-ea"/>
            </a:endParaRPr>
          </a:p>
          <a:p>
            <a:pPr marL="0" indent="0">
              <a:buNone/>
            </a:pPr>
            <a:endParaRPr lang="en-US" dirty="0">
              <a:latin typeface="+mn-ea"/>
            </a:endParaRPr>
          </a:p>
          <a:p>
            <a:pPr marL="0" indent="0">
              <a:buNone/>
            </a:pPr>
            <a:endParaRPr lang="en-US" dirty="0">
              <a:latin typeface="+mn-e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</a:rPr>
              <a:t>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936" y="3829579"/>
            <a:ext cx="2508871" cy="65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4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6582" y="4323244"/>
            <a:ext cx="5898835" cy="732233"/>
          </a:xfrm>
        </p:spPr>
        <p:txBody>
          <a:bodyPr>
            <a:norm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감사합니다</a:t>
            </a:r>
            <a:r>
              <a:rPr lang="en-US" altLang="ko-KR" sz="4400" dirty="0">
                <a:solidFill>
                  <a:schemeClr val="bg1"/>
                </a:solidFill>
              </a:rPr>
              <a:t>!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769" y="1415821"/>
            <a:ext cx="2156460" cy="2209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558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계약 규칙 </a:t>
            </a:r>
            <a:r>
              <a:rPr lang="en-US" altLang="ko-KR" sz="3200" dirty="0"/>
              <a:t>Type Contract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2230688"/>
            <a:ext cx="10629900" cy="5927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sz="2400" dirty="0">
                <a:latin typeface="+mn-ea"/>
              </a:rPr>
              <a:t>에 더 강한 </a:t>
            </a:r>
            <a:r>
              <a:rPr lang="ko-KR" altLang="en-US" sz="2400" b="1" dirty="0">
                <a:latin typeface="+mn-ea"/>
              </a:rPr>
              <a:t>사전조건</a:t>
            </a:r>
            <a:r>
              <a:rPr lang="ko-KR" altLang="en-US" sz="2400" dirty="0">
                <a:latin typeface="+mn-ea"/>
              </a:rPr>
              <a:t>을 정의할 수 없다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914400" y="2756966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sz="2400" dirty="0">
                <a:latin typeface="+mn-ea"/>
              </a:rPr>
              <a:t>에 더 약한 </a:t>
            </a:r>
            <a:r>
              <a:rPr lang="ko-KR" altLang="en-US" sz="2400" b="1" dirty="0">
                <a:latin typeface="+mn-ea"/>
              </a:rPr>
              <a:t>사후조건</a:t>
            </a:r>
            <a:r>
              <a:rPr lang="ko-KR" altLang="en-US" sz="2400" dirty="0">
                <a:latin typeface="+mn-ea"/>
              </a:rPr>
              <a:t>을 정의할 수 없다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914400" y="3349689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6"/>
                </a:solidFill>
                <a:latin typeface="+mn-ea"/>
              </a:rPr>
              <a:t>SuperType</a:t>
            </a:r>
            <a:r>
              <a:rPr lang="ko-KR" altLang="en-US" sz="2400" dirty="0">
                <a:latin typeface="+mn-ea"/>
              </a:rPr>
              <a:t>의 </a:t>
            </a:r>
            <a:r>
              <a:rPr lang="ko-KR" altLang="en-US" sz="2400" b="1" dirty="0">
                <a:latin typeface="+mn-ea"/>
              </a:rPr>
              <a:t>불변조건</a:t>
            </a:r>
            <a:r>
              <a:rPr lang="ko-KR" altLang="en-US" sz="2400" dirty="0">
                <a:latin typeface="+mn-ea"/>
              </a:rPr>
              <a:t>은 </a:t>
            </a:r>
            <a:r>
              <a:rPr lang="en-US" altLang="ko-KR" sz="2400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sz="2400" dirty="0">
                <a:latin typeface="+mn-ea"/>
              </a:rPr>
              <a:t>에서도 유지되어야 한다</a:t>
            </a:r>
            <a:endParaRPr lang="en-US" altLang="ko-KR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78820" y="4707653"/>
            <a:ext cx="9301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  <a:latin typeface="+mn-ea"/>
              </a:rPr>
              <a:t>Client</a:t>
            </a:r>
            <a:r>
              <a:rPr lang="ko-KR" altLang="en-US" sz="3200" b="1" dirty="0">
                <a:solidFill>
                  <a:schemeClr val="accent6"/>
                </a:solidFill>
                <a:latin typeface="+mn-ea"/>
              </a:rPr>
              <a:t>와의 계약에 맞춰 동작하도록 하라</a:t>
            </a:r>
            <a:r>
              <a:rPr lang="en-US" altLang="ko-KR" sz="3200" b="1" dirty="0">
                <a:solidFill>
                  <a:schemeClr val="accent6"/>
                </a:solidFill>
                <a:latin typeface="+mn-ea"/>
              </a:rPr>
              <a:t>!</a:t>
            </a:r>
            <a:endParaRPr lang="en-US" sz="3200" b="1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90017" y="5292428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accent6"/>
                </a:solidFill>
              </a:rPr>
              <a:t>(Interface)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87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  <p:bldP spid="9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884222"/>
            <a:ext cx="10629900" cy="6508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sz="2400" dirty="0">
                <a:latin typeface="+mn-ea"/>
              </a:rPr>
              <a:t>의 메서드 인수는 </a:t>
            </a:r>
            <a:r>
              <a:rPr lang="ko-KR" altLang="en-US" sz="2400" b="1" dirty="0">
                <a:latin typeface="+mn-ea"/>
              </a:rPr>
              <a:t>반</a:t>
            </a:r>
            <a:r>
              <a:rPr lang="en-US" altLang="ko-KR" sz="2400" b="1" dirty="0">
                <a:latin typeface="+mn-ea"/>
              </a:rPr>
              <a:t>-</a:t>
            </a:r>
            <a:r>
              <a:rPr lang="ko-KR" altLang="en-US" sz="2400" b="1" dirty="0">
                <a:latin typeface="+mn-ea"/>
              </a:rPr>
              <a:t>공변성</a:t>
            </a:r>
            <a:r>
              <a:rPr lang="ko-KR" altLang="en-US" sz="2400" dirty="0">
                <a:latin typeface="+mn-ea"/>
              </a:rPr>
              <a:t>을 가져야 한다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가변성 규칙 </a:t>
            </a:r>
            <a:r>
              <a:rPr lang="en-US" altLang="ko-KR" sz="3200" dirty="0"/>
              <a:t>Type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914400" y="2411550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sz="2400" dirty="0">
                <a:latin typeface="+mn-ea"/>
              </a:rPr>
              <a:t>에 리턴 타입은 </a:t>
            </a:r>
            <a:r>
              <a:rPr lang="ko-KR" altLang="en-US" sz="2400" b="1" dirty="0">
                <a:latin typeface="+mn-ea"/>
              </a:rPr>
              <a:t>공변성</a:t>
            </a:r>
            <a:r>
              <a:rPr lang="ko-KR" altLang="en-US" sz="2400" dirty="0">
                <a:latin typeface="+mn-ea"/>
              </a:rPr>
              <a:t>을 가져야 한다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914400" y="4463660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sz="2400" dirty="0">
                <a:latin typeface="+mn-ea"/>
              </a:rPr>
              <a:t>은</a:t>
            </a:r>
            <a:r>
              <a:rPr lang="ko-KR" altLang="en-US" sz="240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+mn-ea"/>
              </a:rPr>
              <a:t>SuperType</a:t>
            </a:r>
            <a:r>
              <a:rPr lang="ko-KR" altLang="en-US" sz="2400" dirty="0">
                <a:latin typeface="+mn-ea"/>
              </a:rPr>
              <a:t>처럼 </a:t>
            </a:r>
            <a:r>
              <a:rPr lang="ko-KR" altLang="en-US" sz="2400" b="1" dirty="0">
                <a:latin typeface="+mn-ea"/>
              </a:rPr>
              <a:t>같은종류의 예외만</a:t>
            </a:r>
            <a:r>
              <a:rPr lang="ko-KR" altLang="en-US" sz="2400" dirty="0">
                <a:latin typeface="+mn-ea"/>
              </a:rPr>
              <a:t> 발생시켜야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한다</a:t>
            </a:r>
            <a:endParaRPr lang="en-US" altLang="ko-KR" sz="24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95411" y="3197676"/>
            <a:ext cx="5667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/>
                </a:solidFill>
                <a:latin typeface="+mn-ea"/>
              </a:rPr>
              <a:t>필요하면 타입 정보를 제공하라</a:t>
            </a:r>
            <a:r>
              <a:rPr lang="en-US" altLang="ko-KR" sz="2800" b="1" dirty="0">
                <a:solidFill>
                  <a:schemeClr val="tx2"/>
                </a:solidFill>
                <a:latin typeface="+mn-ea"/>
              </a:rPr>
              <a:t>!</a:t>
            </a:r>
            <a:endParaRPr lang="en-US" sz="28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382" y="5095361"/>
            <a:ext cx="7593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/>
                </a:solidFill>
                <a:latin typeface="+mn-ea"/>
              </a:rPr>
              <a:t>예외는 상위타입 핸들러에 </a:t>
            </a:r>
            <a:r>
              <a:rPr lang="ko-KR" altLang="en-US" sz="2800" b="1">
                <a:solidFill>
                  <a:schemeClr val="tx2"/>
                </a:solidFill>
                <a:latin typeface="+mn-ea"/>
              </a:rPr>
              <a:t>맞춰서</a:t>
            </a:r>
            <a:r>
              <a:rPr lang="en-US" altLang="ko-KR" sz="2800" b="1" dirty="0">
                <a:solidFill>
                  <a:schemeClr val="tx2"/>
                </a:solidFill>
                <a:latin typeface="+mn-ea"/>
              </a:rPr>
              <a:t> </a:t>
            </a:r>
            <a:r>
              <a:rPr lang="ko-KR" altLang="en-US" sz="2800" b="1" dirty="0">
                <a:solidFill>
                  <a:schemeClr val="tx2"/>
                </a:solidFill>
                <a:latin typeface="+mn-ea"/>
              </a:rPr>
              <a:t>발생시켜라</a:t>
            </a:r>
            <a:r>
              <a:rPr lang="en-US" altLang="ko-KR" sz="2800" b="1" dirty="0">
                <a:solidFill>
                  <a:schemeClr val="tx2"/>
                </a:solidFill>
                <a:latin typeface="+mn-ea"/>
              </a:rPr>
              <a:t>!</a:t>
            </a:r>
            <a:endParaRPr lang="en-US" sz="2800" b="1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3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타입 설계의 어려움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28487" y="2641159"/>
            <a:ext cx="9801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Class Hierarchy</a:t>
            </a:r>
            <a:r>
              <a:rPr lang="ko-KR" altLang="en-US" sz="3600" dirty="0">
                <a:solidFill>
                  <a:schemeClr val="accent6"/>
                </a:solidFill>
              </a:rPr>
              <a:t> 설계 </a:t>
            </a: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8487" y="4775299"/>
            <a:ext cx="9801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/>
              <a:t>어떻게 해야</a:t>
            </a:r>
            <a:r>
              <a:rPr lang="en-US" altLang="ko-KR" sz="3200" dirty="0"/>
              <a:t>…</a:t>
            </a:r>
            <a:br>
              <a:rPr lang="en-US" altLang="ko-KR" sz="3200" dirty="0"/>
            </a:br>
            <a:r>
              <a:rPr lang="ko-KR" altLang="en-US" sz="3200" dirty="0"/>
              <a:t>잘 했다고 소문이 날까</a:t>
            </a:r>
            <a:r>
              <a:rPr lang="en-US" altLang="ko-KR" sz="3200" dirty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0281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dirty="0"/>
              <a:t>지난 이야기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리스코프 치환 원칙</a:t>
            </a:r>
            <a:endParaRPr lang="en-US" b="1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22695" y="1577664"/>
            <a:ext cx="7991475" cy="35023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77673" y="5961812"/>
            <a:ext cx="73364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400" dirty="0"/>
              <a:t>어떻게 하면 </a:t>
            </a:r>
            <a:r>
              <a:rPr lang="ko-KR" altLang="en-US" sz="2400" dirty="0">
                <a:solidFill>
                  <a:schemeClr val="accent3"/>
                </a:solidFill>
              </a:rPr>
              <a:t>하위 타입</a:t>
            </a:r>
            <a:r>
              <a:rPr lang="en-US" dirty="0">
                <a:solidFill>
                  <a:schemeClr val="accent3"/>
                </a:solidFill>
                <a:latin typeface="+mn-ea"/>
              </a:rPr>
              <a:t> SubType </a:t>
            </a:r>
            <a:r>
              <a:rPr lang="ko-KR" altLang="en-US" sz="2400" dirty="0"/>
              <a:t>을 잘 만들 수 있을까</a:t>
            </a:r>
            <a:r>
              <a:rPr lang="en-US" altLang="ko-KR" sz="2400" dirty="0"/>
              <a:t>?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951782" y="1997766"/>
            <a:ext cx="1580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Context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36631" y="2459431"/>
            <a:ext cx="1580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51908" y="3986069"/>
            <a:ext cx="1580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</a:rPr>
              <a:t>SubType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31045" y="3514995"/>
            <a:ext cx="4848293" cy="1763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77674" y="5551119"/>
            <a:ext cx="73364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400" dirty="0"/>
              <a:t> 어떻게 하면 </a:t>
            </a:r>
            <a:r>
              <a:rPr lang="ko-KR" altLang="en-US" sz="2400" dirty="0">
                <a:solidFill>
                  <a:schemeClr val="accent6"/>
                </a:solidFill>
              </a:rPr>
              <a:t>상위 타입</a:t>
            </a:r>
            <a:r>
              <a:rPr lang="en-US" dirty="0">
                <a:solidFill>
                  <a:schemeClr val="accent6"/>
                </a:solidFill>
                <a:latin typeface="+mn-ea"/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Type</a:t>
            </a:r>
            <a:r>
              <a:rPr lang="en-US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ko-KR" altLang="en-US" sz="2400" dirty="0"/>
              <a:t>을 잘 만들 수 있을까</a:t>
            </a:r>
            <a:r>
              <a:rPr lang="en-US" altLang="ko-KR" sz="2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501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1.66667E-6 -0.24745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38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몇가지 원칙들이 있는데</a:t>
            </a:r>
            <a:r>
              <a:rPr lang="en-US" altLang="ko-KR" dirty="0"/>
              <a:t>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 </a:t>
            </a:r>
            <a:r>
              <a:rPr lang="en-US" altLang="ko-KR" sz="2400" dirty="0"/>
              <a:t>- </a:t>
            </a:r>
            <a:r>
              <a:rPr lang="ko-KR" altLang="en-US" sz="2400" dirty="0"/>
              <a:t>단일 책임 </a:t>
            </a:r>
            <a:r>
              <a:rPr lang="en-US" altLang="ko-KR" sz="2400" dirty="0"/>
              <a:t>		</a:t>
            </a:r>
            <a:r>
              <a:rPr lang="en-US" sz="2000" dirty="0">
                <a:solidFill>
                  <a:schemeClr val="accent6"/>
                </a:solidFill>
                <a:latin typeface="+mn-ea"/>
              </a:rPr>
              <a:t>S</a:t>
            </a:r>
            <a:r>
              <a:rPr lang="en-US" sz="2000" dirty="0">
                <a:latin typeface="+mn-ea"/>
              </a:rPr>
              <a:t>ingle Responsibility</a:t>
            </a:r>
            <a:br>
              <a:rPr lang="en-US" sz="2400" dirty="0"/>
            </a:br>
            <a:r>
              <a:rPr lang="en-US" sz="2400" dirty="0"/>
              <a:t> - </a:t>
            </a:r>
            <a:r>
              <a:rPr lang="ko-KR" altLang="en-US" sz="2400" dirty="0"/>
              <a:t>개방 폐쇄</a:t>
            </a:r>
            <a:r>
              <a:rPr lang="en-US" altLang="ko-KR" sz="2400" dirty="0"/>
              <a:t>			</a:t>
            </a:r>
            <a:r>
              <a:rPr lang="en-US" sz="2000" dirty="0">
                <a:solidFill>
                  <a:schemeClr val="accent6"/>
                </a:solidFill>
                <a:latin typeface="+mn-ea"/>
              </a:rPr>
              <a:t>O</a:t>
            </a:r>
            <a:r>
              <a:rPr lang="en-US" sz="2000" dirty="0">
                <a:latin typeface="+mn-ea"/>
              </a:rPr>
              <a:t>pen/Close Principle</a:t>
            </a:r>
            <a:br>
              <a:rPr lang="en-US" sz="2400" dirty="0"/>
            </a:br>
            <a:r>
              <a:rPr lang="en-US" sz="2400" dirty="0"/>
              <a:t> - </a:t>
            </a:r>
            <a:r>
              <a:rPr lang="ko-KR" altLang="en-US" sz="2400" strike="sngStrike" dirty="0"/>
              <a:t>리스코프 치환</a:t>
            </a:r>
            <a:r>
              <a:rPr lang="en-US" altLang="ko-KR" sz="2400" dirty="0"/>
              <a:t>		</a:t>
            </a:r>
            <a:r>
              <a:rPr lang="en-US" sz="2000" strike="sngStrike" dirty="0">
                <a:solidFill>
                  <a:schemeClr val="accent6"/>
                </a:solidFill>
                <a:latin typeface="+mn-ea"/>
              </a:rPr>
              <a:t>L</a:t>
            </a:r>
            <a:r>
              <a:rPr lang="en-US" sz="2000" strike="sngStrike" dirty="0">
                <a:latin typeface="+mn-ea"/>
              </a:rPr>
              <a:t>iskov Substitution Principle</a:t>
            </a:r>
            <a:br>
              <a:rPr lang="en-US" sz="2400" dirty="0"/>
            </a:br>
            <a:r>
              <a:rPr lang="en-US" sz="2400" dirty="0"/>
              <a:t> - </a:t>
            </a:r>
            <a:r>
              <a:rPr lang="ko-KR" altLang="en-US" b="1" dirty="0">
                <a:solidFill>
                  <a:schemeClr val="accent6"/>
                </a:solidFill>
              </a:rPr>
              <a:t>인터페이스 분리 </a:t>
            </a:r>
            <a:r>
              <a:rPr lang="en-US" altLang="ko-KR" b="1" dirty="0">
                <a:solidFill>
                  <a:schemeClr val="accent6"/>
                </a:solidFill>
              </a:rPr>
              <a:t>	</a:t>
            </a:r>
            <a:r>
              <a:rPr lang="en-US" sz="2400" b="1" dirty="0">
                <a:solidFill>
                  <a:schemeClr val="accent6"/>
                </a:solidFill>
                <a:latin typeface="+mn-ea"/>
              </a:rPr>
              <a:t>I</a:t>
            </a:r>
            <a:r>
              <a:rPr lang="en-US" sz="2400" b="1" dirty="0">
                <a:latin typeface="+mn-ea"/>
              </a:rPr>
              <a:t>nterface Segregation</a:t>
            </a:r>
            <a:br>
              <a:rPr lang="en-US" sz="2400" dirty="0"/>
            </a:br>
            <a:r>
              <a:rPr lang="en-US" sz="2400" dirty="0"/>
              <a:t> - </a:t>
            </a:r>
            <a:r>
              <a:rPr lang="ko-KR" altLang="en-US" sz="2400" dirty="0"/>
              <a:t>의존성 주입</a:t>
            </a:r>
            <a:r>
              <a:rPr lang="en-US" altLang="ko-KR" sz="2400" dirty="0"/>
              <a:t>		</a:t>
            </a:r>
            <a:r>
              <a:rPr lang="en-US" sz="2000" dirty="0">
                <a:solidFill>
                  <a:schemeClr val="accent6"/>
                </a:solidFill>
                <a:latin typeface="+mn-ea"/>
              </a:rPr>
              <a:t>D</a:t>
            </a:r>
            <a:r>
              <a:rPr lang="en-US" sz="2000" dirty="0">
                <a:latin typeface="+mn-ea"/>
              </a:rPr>
              <a:t>ependency Injection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오늘의 이야기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3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ea"/>
              </a:rPr>
              <a:t>Interface</a:t>
            </a:r>
            <a:r>
              <a:rPr lang="ko-KR" altLang="en-US" sz="4800" dirty="0">
                <a:latin typeface="+mj-ea"/>
              </a:rPr>
              <a:t>에 대한 </a:t>
            </a:r>
            <a:r>
              <a:rPr lang="en-US" altLang="ko-KR" sz="4800" dirty="0">
                <a:latin typeface="+mj-ea"/>
              </a:rPr>
              <a:t>4</a:t>
            </a:r>
            <a:r>
              <a:rPr lang="ko-KR" altLang="en-US" sz="4800" dirty="0">
                <a:latin typeface="+mj-ea"/>
              </a:rPr>
              <a:t>가지 고민</a:t>
            </a:r>
            <a:endParaRPr lang="en-US" sz="4800" dirty="0">
              <a:latin typeface="+mj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altLang="ko-KR" i="1" dirty="0"/>
              <a:t>“</a:t>
            </a:r>
            <a:r>
              <a:rPr lang="ko-KR" altLang="en-US" i="1" dirty="0"/>
              <a:t>사용자가 문제를 경험한다면</a:t>
            </a:r>
            <a:r>
              <a:rPr lang="en-US" altLang="ko-KR" i="1" dirty="0"/>
              <a:t>, </a:t>
            </a:r>
            <a:r>
              <a:rPr lang="ko-KR" altLang="en-US" i="1" dirty="0"/>
              <a:t>그 책임은 당신에게 있습니다</a:t>
            </a:r>
            <a:r>
              <a:rPr lang="en-US" altLang="ko-KR" i="1" dirty="0"/>
              <a:t>.”</a:t>
            </a:r>
            <a:br>
              <a:rPr lang="en-US" altLang="ko-KR" i="1" dirty="0"/>
            </a:br>
            <a:r>
              <a:rPr lang="en-US" altLang="ko-KR" sz="2800" i="1" dirty="0"/>
              <a:t>- Scott Meyers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484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68217A"/>
      </a:accent1>
      <a:accent2>
        <a:srgbClr val="442359"/>
      </a:accent2>
      <a:accent3>
        <a:srgbClr val="3A904A"/>
      </a:accent3>
      <a:accent4>
        <a:srgbClr val="AD9178"/>
      </a:accent4>
      <a:accent5>
        <a:srgbClr val="FFFFFF"/>
      </a:accent5>
      <a:accent6>
        <a:srgbClr val="0072C6"/>
      </a:accent6>
      <a:hlink>
        <a:srgbClr val="0066FF"/>
      </a:hlink>
      <a:folHlink>
        <a:srgbClr val="666699"/>
      </a:folHlink>
    </a:clrScheme>
    <a:fontScheme name="CodeReport">
      <a:majorFont>
        <a:latin typeface="D2Coding"/>
        <a:ea typeface="NanumGothic"/>
        <a:cs typeface=""/>
      </a:majorFont>
      <a:minorFont>
        <a:latin typeface="D2Coding"/>
        <a:ea typeface="Nanum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1774</TotalTime>
  <Words>1031</Words>
  <Application>Microsoft Office PowerPoint</Application>
  <PresentationFormat>Widescreen</PresentationFormat>
  <Paragraphs>304</Paragraphs>
  <Slides>39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맑은 고딕</vt:lpstr>
      <vt:lpstr>D2Coding</vt:lpstr>
      <vt:lpstr>NanumGothic</vt:lpstr>
      <vt:lpstr>Calibri</vt:lpstr>
      <vt:lpstr>Wingdings</vt:lpstr>
      <vt:lpstr>Office Theme</vt:lpstr>
      <vt:lpstr>Design  Pattern with</vt:lpstr>
      <vt:lpstr>참고 자료</vt:lpstr>
      <vt:lpstr>지난 이야기…</vt:lpstr>
      <vt:lpstr>계약 규칙 Type Contract</vt:lpstr>
      <vt:lpstr>가변성 규칙 Type Variance</vt:lpstr>
      <vt:lpstr>타입 설계의 어려움</vt:lpstr>
      <vt:lpstr>지난 이야기</vt:lpstr>
      <vt:lpstr>오늘의 이야기</vt:lpstr>
      <vt:lpstr>Interface에 대한 4가지 고민</vt:lpstr>
      <vt:lpstr>1. Interface가 뭐죠? </vt:lpstr>
      <vt:lpstr>프로그래머들의 Interface</vt:lpstr>
      <vt:lpstr>언어 기능?</vt:lpstr>
      <vt:lpstr>거대한 의문</vt:lpstr>
      <vt:lpstr>관점 바꾸기</vt:lpstr>
      <vt:lpstr>Type에 대한 요구</vt:lpstr>
      <vt:lpstr>반드시 함수 F를 구현하도록…</vt:lpstr>
      <vt:lpstr>2. 근데 그걸 왜 써요? </vt:lpstr>
      <vt:lpstr>Duck Typing in C++</vt:lpstr>
      <vt:lpstr>Duck Typing in C++</vt:lpstr>
      <vt:lpstr>Trust the programmer!</vt:lpstr>
      <vt:lpstr>(정색)</vt:lpstr>
      <vt:lpstr>비교</vt:lpstr>
      <vt:lpstr>추상 기계 Abstract machine</vt:lpstr>
      <vt:lpstr>추상 기계 Abstract machine</vt:lpstr>
      <vt:lpstr>코드도 마찬가지…</vt:lpstr>
      <vt:lpstr>일은 쉽게!</vt:lpstr>
      <vt:lpstr>3. 어떻게 쓰나요?</vt:lpstr>
      <vt:lpstr>Demo</vt:lpstr>
      <vt:lpstr>간단하군요!</vt:lpstr>
      <vt:lpstr>인터페이스 분리하기</vt:lpstr>
      <vt:lpstr>4. Interface Segregation</vt:lpstr>
      <vt:lpstr>Programming to Interface</vt:lpstr>
      <vt:lpstr>나쁜 사례</vt:lpstr>
      <vt:lpstr>나쁜 사례</vt:lpstr>
      <vt:lpstr>간단한 DEMO</vt:lpstr>
      <vt:lpstr>분리했다!</vt:lpstr>
      <vt:lpstr>가장 중요한 디자인 원칙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C++ Design Pattern</dc:subject>
  <dc:creator>luncliff@gmail.com</dc:creator>
  <cp:keywords>C++</cp:keywords>
  <cp:lastModifiedBy>Park Dong Ha</cp:lastModifiedBy>
  <cp:revision>377</cp:revision>
  <dcterms:created xsi:type="dcterms:W3CDTF">2016-03-18T08:01:28Z</dcterms:created>
  <dcterms:modified xsi:type="dcterms:W3CDTF">2016-09-09T18:28:38Z</dcterms:modified>
  <cp:category>Technical</cp:category>
  <dc:language>English; Korean; C++;</dc:language>
</cp:coreProperties>
</file>